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8"/>
  </p:notesMasterIdLst>
  <p:sldIdLst>
    <p:sldId id="258" r:id="rId5"/>
    <p:sldId id="260" r:id="rId6"/>
    <p:sldId id="259" r:id="rId7"/>
  </p:sldIdLst>
  <p:sldSz cx="21388388" cy="302752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8256" autoAdjust="0"/>
  </p:normalViewPr>
  <p:slideViewPr>
    <p:cSldViewPr snapToGrid="0">
      <p:cViewPr>
        <p:scale>
          <a:sx n="66" d="100"/>
          <a:sy n="66" d="100"/>
        </p:scale>
        <p:origin x="516" y="-88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403BFD-1F53-42C3-A96D-D728AE625FF3}" type="datetimeFigureOut">
              <a:rPr lang="en-US" smtClean="0"/>
              <a:t>4/3/2020</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90A82B-8820-41F2-9650-F1FC49D0587F}" type="slidenum">
              <a:rPr lang="en-US" smtClean="0"/>
              <a:t>‹#›</a:t>
            </a:fld>
            <a:endParaRPr lang="en-US"/>
          </a:p>
        </p:txBody>
      </p:sp>
    </p:spTree>
    <p:extLst>
      <p:ext uri="{BB962C8B-B14F-4D97-AF65-F5344CB8AC3E}">
        <p14:creationId xmlns:p14="http://schemas.microsoft.com/office/powerpoint/2010/main" val="1121872406"/>
      </p:ext>
    </p:extLst>
  </p:cSld>
  <p:clrMap bg1="lt1" tx1="dk1" bg2="lt2" tx2="dk2" accent1="accent1" accent2="accent2" accent3="accent3" accent4="accent4" accent5="accent5" accent6="accent6" hlink="hlink" folHlink="folHlink"/>
  <p:notesStyle>
    <a:lvl1pPr marL="0" algn="l" defTabSz="2817998" rtl="0" eaLnBrk="1" latinLnBrk="0" hangingPunct="1">
      <a:defRPr sz="3698" kern="1200">
        <a:solidFill>
          <a:schemeClr val="tx1"/>
        </a:solidFill>
        <a:latin typeface="+mn-lt"/>
        <a:ea typeface="+mn-ea"/>
        <a:cs typeface="+mn-cs"/>
      </a:defRPr>
    </a:lvl1pPr>
    <a:lvl2pPr marL="1408999" algn="l" defTabSz="2817998" rtl="0" eaLnBrk="1" latinLnBrk="0" hangingPunct="1">
      <a:defRPr sz="3698" kern="1200">
        <a:solidFill>
          <a:schemeClr val="tx1"/>
        </a:solidFill>
        <a:latin typeface="+mn-lt"/>
        <a:ea typeface="+mn-ea"/>
        <a:cs typeface="+mn-cs"/>
      </a:defRPr>
    </a:lvl2pPr>
    <a:lvl3pPr marL="2817998" algn="l" defTabSz="2817998" rtl="0" eaLnBrk="1" latinLnBrk="0" hangingPunct="1">
      <a:defRPr sz="3698" kern="1200">
        <a:solidFill>
          <a:schemeClr val="tx1"/>
        </a:solidFill>
        <a:latin typeface="+mn-lt"/>
        <a:ea typeface="+mn-ea"/>
        <a:cs typeface="+mn-cs"/>
      </a:defRPr>
    </a:lvl3pPr>
    <a:lvl4pPr marL="4226997" algn="l" defTabSz="2817998" rtl="0" eaLnBrk="1" latinLnBrk="0" hangingPunct="1">
      <a:defRPr sz="3698" kern="1200">
        <a:solidFill>
          <a:schemeClr val="tx1"/>
        </a:solidFill>
        <a:latin typeface="+mn-lt"/>
        <a:ea typeface="+mn-ea"/>
        <a:cs typeface="+mn-cs"/>
      </a:defRPr>
    </a:lvl4pPr>
    <a:lvl5pPr marL="5635996" algn="l" defTabSz="2817998" rtl="0" eaLnBrk="1" latinLnBrk="0" hangingPunct="1">
      <a:defRPr sz="3698" kern="1200">
        <a:solidFill>
          <a:schemeClr val="tx1"/>
        </a:solidFill>
        <a:latin typeface="+mn-lt"/>
        <a:ea typeface="+mn-ea"/>
        <a:cs typeface="+mn-cs"/>
      </a:defRPr>
    </a:lvl5pPr>
    <a:lvl6pPr marL="7044995" algn="l" defTabSz="2817998" rtl="0" eaLnBrk="1" latinLnBrk="0" hangingPunct="1">
      <a:defRPr sz="3698" kern="1200">
        <a:solidFill>
          <a:schemeClr val="tx1"/>
        </a:solidFill>
        <a:latin typeface="+mn-lt"/>
        <a:ea typeface="+mn-ea"/>
        <a:cs typeface="+mn-cs"/>
      </a:defRPr>
    </a:lvl6pPr>
    <a:lvl7pPr marL="8453994" algn="l" defTabSz="2817998" rtl="0" eaLnBrk="1" latinLnBrk="0" hangingPunct="1">
      <a:defRPr sz="3698" kern="1200">
        <a:solidFill>
          <a:schemeClr val="tx1"/>
        </a:solidFill>
        <a:latin typeface="+mn-lt"/>
        <a:ea typeface="+mn-ea"/>
        <a:cs typeface="+mn-cs"/>
      </a:defRPr>
    </a:lvl7pPr>
    <a:lvl8pPr marL="9862993" algn="l" defTabSz="2817998" rtl="0" eaLnBrk="1" latinLnBrk="0" hangingPunct="1">
      <a:defRPr sz="3698" kern="1200">
        <a:solidFill>
          <a:schemeClr val="tx1"/>
        </a:solidFill>
        <a:latin typeface="+mn-lt"/>
        <a:ea typeface="+mn-ea"/>
        <a:cs typeface="+mn-cs"/>
      </a:defRPr>
    </a:lvl8pPr>
    <a:lvl9pPr marL="11271992" algn="l" defTabSz="2817998" rtl="0" eaLnBrk="1" latinLnBrk="0" hangingPunct="1">
      <a:defRPr sz="369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3698"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9E90A82B-8820-41F2-9650-F1FC49D0587F}" type="slidenum">
              <a:rPr lang="en-US" smtClean="0"/>
              <a:t>1</a:t>
            </a:fld>
            <a:endParaRPr lang="en-US"/>
          </a:p>
        </p:txBody>
      </p:sp>
    </p:spTree>
    <p:extLst>
      <p:ext uri="{BB962C8B-B14F-4D97-AF65-F5344CB8AC3E}">
        <p14:creationId xmlns:p14="http://schemas.microsoft.com/office/powerpoint/2010/main" val="2644691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2817998" rtl="0" eaLnBrk="1" fontAlgn="auto" latinLnBrk="0" hangingPunct="1">
              <a:lnSpc>
                <a:spcPct val="100000"/>
              </a:lnSpc>
              <a:spcBef>
                <a:spcPts val="0"/>
              </a:spcBef>
              <a:spcAft>
                <a:spcPts val="0"/>
              </a:spcAft>
              <a:buClrTx/>
              <a:buSzTx/>
              <a:buFontTx/>
              <a:buNone/>
              <a:tabLst/>
              <a:defRPr/>
            </a:pPr>
            <a:r>
              <a:rPr lang="en-US" sz="3698" b="1" i="0" u="none" strike="noStrike" kern="1200" baseline="0" dirty="0">
                <a:solidFill>
                  <a:schemeClr val="tx1"/>
                </a:solidFill>
                <a:latin typeface="+mn-lt"/>
                <a:ea typeface="+mn-ea"/>
                <a:cs typeface="+mn-cs"/>
              </a:rPr>
              <a:t>A – LOGO PLACEMENT</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B – Names</a:t>
            </a:r>
          </a:p>
          <a:p>
            <a:r>
              <a:rPr lang="en-US" sz="3698" b="1" i="0" u="none" strike="noStrike" kern="1200" baseline="0" dirty="0">
                <a:solidFill>
                  <a:schemeClr val="tx1"/>
                </a:solidFill>
                <a:latin typeface="+mn-lt"/>
                <a:ea typeface="+mn-ea"/>
                <a:cs typeface="+mn-cs"/>
              </a:rPr>
              <a:t>Faculty: </a:t>
            </a:r>
            <a:r>
              <a:rPr lang="en-US" sz="3698" b="0" i="0" u="none" strike="noStrike" kern="1200" baseline="0" dirty="0">
                <a:solidFill>
                  <a:schemeClr val="tx1"/>
                </a:solidFill>
                <a:latin typeface="+mn-lt"/>
                <a:ea typeface="+mn-ea"/>
                <a:cs typeface="+mn-cs"/>
              </a:rPr>
              <a:t>Full Name</a:t>
            </a:r>
          </a:p>
          <a:p>
            <a:r>
              <a:rPr lang="en-US" sz="3698" b="1" i="0" u="none" strike="noStrike" kern="1200" baseline="0" dirty="0">
                <a:solidFill>
                  <a:schemeClr val="tx1"/>
                </a:solidFill>
                <a:latin typeface="+mn-lt"/>
                <a:ea typeface="+mn-ea"/>
                <a:cs typeface="+mn-cs"/>
              </a:rPr>
              <a:t>Students: </a:t>
            </a:r>
            <a:r>
              <a:rPr lang="en-US" sz="3698" b="0" i="0" u="none" strike="noStrike" kern="1200" baseline="0" dirty="0">
                <a:solidFill>
                  <a:schemeClr val="tx1"/>
                </a:solidFill>
                <a:latin typeface="+mn-lt"/>
                <a:ea typeface="+mn-ea"/>
                <a:cs typeface="+mn-cs"/>
              </a:rPr>
              <a:t>Full Name</a:t>
            </a:r>
          </a:p>
          <a:p>
            <a:r>
              <a:rPr lang="en-US" sz="3698" b="0" i="0" u="none" strike="noStrike" kern="1200" baseline="0" dirty="0">
                <a:solidFill>
                  <a:schemeClr val="tx1"/>
                </a:solidFill>
                <a:latin typeface="+mn-lt"/>
                <a:ea typeface="+mn-ea"/>
                <a:cs typeface="+mn-cs"/>
              </a:rPr>
              <a:t>Font: Arial</a:t>
            </a:r>
          </a:p>
          <a:p>
            <a:r>
              <a:rPr lang="en-US" sz="3698" b="0" i="0" u="none" strike="noStrike" kern="1200" baseline="0" dirty="0">
                <a:solidFill>
                  <a:schemeClr val="tx1"/>
                </a:solidFill>
                <a:latin typeface="+mn-lt"/>
                <a:ea typeface="+mn-ea"/>
                <a:cs typeface="+mn-cs"/>
              </a:rPr>
              <a:t>Size: 22 - 28pt</a:t>
            </a:r>
          </a:p>
          <a:p>
            <a:r>
              <a:rPr lang="en-US" sz="3698" b="0" i="0" u="none" strike="noStrike" kern="1200" baseline="0" dirty="0">
                <a:solidFill>
                  <a:schemeClr val="tx1"/>
                </a:solidFill>
                <a:latin typeface="+mn-lt"/>
                <a:ea typeface="+mn-ea"/>
                <a:cs typeface="+mn-cs"/>
              </a:rPr>
              <a:t>Spacing from sides to textbox: 10mm</a:t>
            </a:r>
          </a:p>
          <a:p>
            <a:endParaRPr lang="en-US" sz="3698" b="1" i="0" u="none" strike="noStrike" kern="1200" baseline="0" dirty="0">
              <a:solidFill>
                <a:schemeClr val="tx1"/>
              </a:solidFill>
              <a:latin typeface="+mn-lt"/>
              <a:ea typeface="+mn-ea"/>
              <a:cs typeface="+mn-cs"/>
            </a:endParaRPr>
          </a:p>
          <a:p>
            <a:pPr marL="0" marR="0" lvl="0" indent="0" algn="l" defTabSz="2817998" rtl="0" eaLnBrk="1" fontAlgn="auto" latinLnBrk="0" hangingPunct="1">
              <a:lnSpc>
                <a:spcPct val="100000"/>
              </a:lnSpc>
              <a:spcBef>
                <a:spcPts val="0"/>
              </a:spcBef>
              <a:spcAft>
                <a:spcPts val="0"/>
              </a:spcAft>
              <a:buClrTx/>
              <a:buSzTx/>
              <a:buFontTx/>
              <a:buNone/>
              <a:tabLst/>
              <a:defRPr/>
            </a:pPr>
            <a:r>
              <a:rPr lang="en-US" sz="3698" b="1" i="0" u="none" strike="noStrike" kern="1200" baseline="0" dirty="0">
                <a:solidFill>
                  <a:schemeClr val="tx1"/>
                </a:solidFill>
                <a:latin typeface="+mn-lt"/>
                <a:ea typeface="+mn-ea"/>
                <a:cs typeface="+mn-cs"/>
              </a:rPr>
              <a:t>C – Names</a:t>
            </a:r>
          </a:p>
          <a:p>
            <a:r>
              <a:rPr lang="en-US" sz="3698" b="0" i="0" u="none" strike="noStrike" kern="1200" baseline="0" dirty="0">
                <a:solidFill>
                  <a:schemeClr val="tx1"/>
                </a:solidFill>
                <a:latin typeface="+mn-lt"/>
                <a:ea typeface="+mn-ea"/>
                <a:cs typeface="+mn-cs"/>
              </a:rPr>
              <a:t>Title in Bold and </a:t>
            </a:r>
            <a:r>
              <a:rPr lang="en-US" sz="3698" b="0" i="0" u="none" strike="noStrike" kern="1200" baseline="0" dirty="0" err="1">
                <a:solidFill>
                  <a:schemeClr val="tx1"/>
                </a:solidFill>
                <a:latin typeface="+mn-lt"/>
                <a:ea typeface="+mn-ea"/>
                <a:cs typeface="+mn-cs"/>
              </a:rPr>
              <a:t>Colour</a:t>
            </a:r>
            <a:r>
              <a:rPr lang="en-US" sz="3698" b="0" i="0" u="none" strike="noStrike" kern="1200" baseline="0" dirty="0">
                <a:solidFill>
                  <a:schemeClr val="tx1"/>
                </a:solidFill>
                <a:latin typeface="+mn-lt"/>
                <a:ea typeface="+mn-ea"/>
                <a:cs typeface="+mn-cs"/>
              </a:rPr>
              <a:t> in White</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D – Content</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Heading (Font: Arial Bold, Size: 32)</a:t>
            </a:r>
          </a:p>
          <a:p>
            <a:r>
              <a:rPr lang="en-US" sz="3698" b="0" i="0" u="none" strike="noStrike" kern="1200" baseline="0" dirty="0">
                <a:solidFill>
                  <a:schemeClr val="tx1"/>
                </a:solidFill>
                <a:latin typeface="+mn-lt"/>
                <a:ea typeface="+mn-ea"/>
                <a:cs typeface="+mn-cs"/>
              </a:rPr>
              <a:t>Body content (Font: Arial Regular, Size: 20pt, Leading: 27pt).</a:t>
            </a:r>
          </a:p>
          <a:p>
            <a:r>
              <a:rPr lang="en-US" sz="3698" b="1" i="0" u="none" strike="noStrike" kern="1200" baseline="0" dirty="0">
                <a:solidFill>
                  <a:schemeClr val="tx1"/>
                </a:solidFill>
                <a:latin typeface="+mn-lt"/>
                <a:ea typeface="+mn-ea"/>
                <a:cs typeface="+mn-cs"/>
              </a:rPr>
              <a:t>Font Guidelines</a:t>
            </a:r>
          </a:p>
          <a:p>
            <a:r>
              <a:rPr lang="pt-BR" sz="3698" b="0" i="0" u="none" strike="noStrike" kern="1200" baseline="0" dirty="0">
                <a:solidFill>
                  <a:schemeClr val="tx1"/>
                </a:solidFill>
                <a:latin typeface="+mn-lt"/>
                <a:ea typeface="+mn-ea"/>
                <a:cs typeface="+mn-cs"/>
              </a:rPr>
              <a:t>• Arial as a default font</a:t>
            </a:r>
          </a:p>
          <a:p>
            <a:r>
              <a:rPr lang="en-US" sz="3698" b="0" i="0" u="none" strike="noStrike" kern="1200" baseline="0" dirty="0">
                <a:solidFill>
                  <a:schemeClr val="tx1"/>
                </a:solidFill>
                <a:latin typeface="+mn-lt"/>
                <a:ea typeface="+mn-ea"/>
                <a:cs typeface="+mn-cs"/>
              </a:rPr>
              <a:t>• Headings size range: 32 - 34pt; body size range: 20 - 22pt</a:t>
            </a:r>
          </a:p>
          <a:p>
            <a:r>
              <a:rPr lang="en-US" sz="3698" b="0" i="0" u="none" strike="noStrike" kern="1200" baseline="0" dirty="0">
                <a:solidFill>
                  <a:schemeClr val="tx1"/>
                </a:solidFill>
                <a:latin typeface="+mn-lt"/>
                <a:ea typeface="+mn-ea"/>
                <a:cs typeface="+mn-cs"/>
              </a:rPr>
              <a:t>• No effects (e.g. font outline, font shadow)</a:t>
            </a:r>
          </a:p>
          <a:p>
            <a:r>
              <a:rPr lang="en-US" sz="3698" b="0" i="0" u="none" strike="noStrike" kern="1200" baseline="0" dirty="0">
                <a:solidFill>
                  <a:schemeClr val="tx1"/>
                </a:solidFill>
                <a:latin typeface="+mn-lt"/>
                <a:ea typeface="+mn-ea"/>
                <a:cs typeface="+mn-cs"/>
              </a:rPr>
              <a:t>• Type in sentence case only</a:t>
            </a:r>
          </a:p>
          <a:p>
            <a:r>
              <a:rPr lang="en-US" sz="3698" b="0" i="0" u="none" strike="noStrike" kern="1200" baseline="0" dirty="0">
                <a:solidFill>
                  <a:schemeClr val="tx1"/>
                </a:solidFill>
                <a:latin typeface="+mn-lt"/>
                <a:ea typeface="+mn-ea"/>
                <a:cs typeface="+mn-cs"/>
              </a:rPr>
              <a:t>• Bold for headings and sub-headings</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err="1">
                <a:solidFill>
                  <a:schemeClr val="tx1"/>
                </a:solidFill>
                <a:latin typeface="+mn-lt"/>
                <a:ea typeface="+mn-ea"/>
                <a:cs typeface="+mn-cs"/>
              </a:rPr>
              <a:t>Colour</a:t>
            </a:r>
            <a:r>
              <a:rPr lang="en-US" sz="3698" b="1" i="0" u="none" strike="noStrike" kern="1200" baseline="0" dirty="0">
                <a:solidFill>
                  <a:schemeClr val="tx1"/>
                </a:solidFill>
                <a:latin typeface="+mn-lt"/>
                <a:ea typeface="+mn-ea"/>
                <a:cs typeface="+mn-cs"/>
              </a:rPr>
              <a:t> guidelines</a:t>
            </a:r>
          </a:p>
          <a:p>
            <a:r>
              <a:rPr lang="en-US" sz="3698" b="0" i="0" u="none" strike="noStrike" kern="1200" baseline="0" dirty="0">
                <a:solidFill>
                  <a:schemeClr val="tx1"/>
                </a:solidFill>
                <a:latin typeface="+mn-lt"/>
                <a:ea typeface="+mn-ea"/>
                <a:cs typeface="+mn-cs"/>
              </a:rPr>
              <a:t>• Black as a default </a:t>
            </a:r>
            <a:r>
              <a:rPr lang="en-US" sz="3698" b="0" i="0" u="none" strike="noStrike" kern="1200" baseline="0" dirty="0" err="1">
                <a:solidFill>
                  <a:schemeClr val="tx1"/>
                </a:solidFill>
                <a:latin typeface="+mn-lt"/>
                <a:ea typeface="+mn-ea"/>
                <a:cs typeface="+mn-cs"/>
              </a:rPr>
              <a:t>colour</a:t>
            </a:r>
            <a:endParaRPr lang="en-US" sz="3698" b="0" i="0" u="none" strike="noStrike" kern="1200" baseline="0" dirty="0">
              <a:solidFill>
                <a:schemeClr val="tx1"/>
              </a:solidFill>
              <a:latin typeface="+mn-lt"/>
              <a:ea typeface="+mn-ea"/>
              <a:cs typeface="+mn-cs"/>
            </a:endParaRPr>
          </a:p>
          <a:p>
            <a:r>
              <a:rPr lang="en-US" sz="3698" b="0" i="0" u="none" strike="noStrike" kern="1200" baseline="0" dirty="0">
                <a:solidFill>
                  <a:schemeClr val="tx1"/>
                </a:solidFill>
                <a:latin typeface="+mn-lt"/>
                <a:ea typeface="+mn-ea"/>
                <a:cs typeface="+mn-cs"/>
              </a:rPr>
              <a:t>• Maximum of three </a:t>
            </a:r>
            <a:r>
              <a:rPr lang="en-US" sz="3698" b="0" i="0" u="none" strike="noStrike" kern="1200" baseline="0" dirty="0" err="1">
                <a:solidFill>
                  <a:schemeClr val="tx1"/>
                </a:solidFill>
                <a:latin typeface="+mn-lt"/>
                <a:ea typeface="+mn-ea"/>
                <a:cs typeface="+mn-cs"/>
              </a:rPr>
              <a:t>colours</a:t>
            </a:r>
            <a:r>
              <a:rPr lang="en-US" sz="3698" b="0" i="0" u="none" strike="noStrike" kern="1200" baseline="0" dirty="0">
                <a:solidFill>
                  <a:schemeClr val="tx1"/>
                </a:solidFill>
                <a:latin typeface="+mn-lt"/>
                <a:ea typeface="+mn-ea"/>
                <a:cs typeface="+mn-cs"/>
              </a:rPr>
              <a:t> (including black)</a:t>
            </a:r>
          </a:p>
          <a:p>
            <a:r>
              <a:rPr lang="en-US" sz="3698" b="0" i="0" u="none" strike="noStrike" kern="1200" baseline="0" dirty="0">
                <a:solidFill>
                  <a:schemeClr val="tx1"/>
                </a:solidFill>
                <a:latin typeface="+mn-lt"/>
                <a:ea typeface="+mn-ea"/>
                <a:cs typeface="+mn-cs"/>
              </a:rPr>
              <a:t>• Invert </a:t>
            </a:r>
            <a:r>
              <a:rPr lang="en-US" sz="3698" b="0" i="0" u="none" strike="noStrike" kern="1200" baseline="0" dirty="0" err="1">
                <a:solidFill>
                  <a:schemeClr val="tx1"/>
                </a:solidFill>
                <a:latin typeface="+mn-lt"/>
                <a:ea typeface="+mn-ea"/>
                <a:cs typeface="+mn-cs"/>
              </a:rPr>
              <a:t>colours</a:t>
            </a:r>
            <a:r>
              <a:rPr lang="en-US" sz="3698" b="0" i="0" u="none" strike="noStrike" kern="1200" baseline="0" dirty="0">
                <a:solidFill>
                  <a:schemeClr val="tx1"/>
                </a:solidFill>
                <a:latin typeface="+mn-lt"/>
                <a:ea typeface="+mn-ea"/>
                <a:cs typeface="+mn-cs"/>
              </a:rPr>
              <a:t> for contrast (e.g. text to be white if based on dark background)</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Approved </a:t>
            </a:r>
            <a:r>
              <a:rPr lang="en-US" sz="3698" b="1" i="0" u="none" strike="noStrike" kern="1200" baseline="0" dirty="0" err="1">
                <a:solidFill>
                  <a:schemeClr val="tx1"/>
                </a:solidFill>
                <a:latin typeface="+mn-lt"/>
                <a:ea typeface="+mn-ea"/>
                <a:cs typeface="+mn-cs"/>
              </a:rPr>
              <a:t>Colours</a:t>
            </a:r>
            <a:endParaRPr lang="en-US" sz="3698" b="1" i="0" u="none" strike="noStrike" kern="1200" baseline="0" dirty="0">
              <a:solidFill>
                <a:schemeClr val="tx1"/>
              </a:solidFill>
              <a:latin typeface="+mn-lt"/>
              <a:ea typeface="+mn-ea"/>
              <a:cs typeface="+mn-cs"/>
            </a:endParaRPr>
          </a:p>
          <a:p>
            <a:r>
              <a:rPr lang="en-US" sz="3698" b="0" i="1" u="none" strike="noStrike" kern="1200" baseline="0" dirty="0">
                <a:solidFill>
                  <a:schemeClr val="tx1"/>
                </a:solidFill>
                <a:latin typeface="+mn-lt"/>
                <a:ea typeface="+mn-ea"/>
                <a:cs typeface="+mn-cs"/>
              </a:rPr>
              <a:t>Only three </a:t>
            </a:r>
            <a:r>
              <a:rPr lang="en-US" sz="3698" b="0" i="1" u="none" strike="noStrike" kern="1200" baseline="0" dirty="0" err="1">
                <a:solidFill>
                  <a:schemeClr val="tx1"/>
                </a:solidFill>
                <a:latin typeface="+mn-lt"/>
                <a:ea typeface="+mn-ea"/>
                <a:cs typeface="+mn-cs"/>
              </a:rPr>
              <a:t>colours</a:t>
            </a:r>
            <a:r>
              <a:rPr lang="en-US" sz="3698" b="0" i="1" u="none" strike="noStrike" kern="1200" baseline="0" dirty="0">
                <a:solidFill>
                  <a:schemeClr val="tx1"/>
                </a:solidFill>
                <a:latin typeface="+mn-lt"/>
                <a:ea typeface="+mn-ea"/>
                <a:cs typeface="+mn-cs"/>
              </a:rPr>
              <a:t> to be used, one must be black</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Margin guidelines</a:t>
            </a:r>
          </a:p>
          <a:p>
            <a:r>
              <a:rPr lang="en-US" sz="3698" b="0" i="0" u="none" strike="noStrike" kern="1200" baseline="0" dirty="0">
                <a:solidFill>
                  <a:schemeClr val="tx1"/>
                </a:solidFill>
                <a:latin typeface="+mn-lt"/>
                <a:ea typeface="+mn-ea"/>
                <a:cs typeface="+mn-cs"/>
              </a:rPr>
              <a:t>• Ensure spacing of 25mm away from the sides, except title section</a:t>
            </a:r>
          </a:p>
          <a:p>
            <a:r>
              <a:rPr lang="en-US" sz="3698" b="0" i="0" u="none" strike="noStrike" kern="1200" baseline="0" dirty="0">
                <a:solidFill>
                  <a:schemeClr val="tx1"/>
                </a:solidFill>
                <a:latin typeface="+mn-lt"/>
                <a:ea typeface="+mn-ea"/>
                <a:cs typeface="+mn-cs"/>
              </a:rPr>
              <a:t>• Header dimensions: 594mm X 175mm; Footer dimensions: 594mm x 70mm</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Picture guidelines</a:t>
            </a:r>
          </a:p>
          <a:p>
            <a:r>
              <a:rPr lang="en-US" sz="3698" b="0" i="0" u="none" strike="noStrike" kern="1200" baseline="0" dirty="0">
                <a:solidFill>
                  <a:schemeClr val="tx1"/>
                </a:solidFill>
                <a:latin typeface="+mn-lt"/>
                <a:ea typeface="+mn-ea"/>
                <a:cs typeface="+mn-cs"/>
              </a:rPr>
              <a:t>All photo must be in 300 dpi.</a:t>
            </a:r>
          </a:p>
          <a:p>
            <a:r>
              <a:rPr lang="en-US" sz="3698" b="0" i="0" u="none" strike="noStrike" kern="1200" baseline="0" dirty="0">
                <a:solidFill>
                  <a:schemeClr val="tx1"/>
                </a:solidFill>
                <a:latin typeface="+mn-lt"/>
                <a:ea typeface="+mn-ea"/>
                <a:cs typeface="+mn-cs"/>
              </a:rPr>
              <a:t>All photo captions to be Italicized and with punctuation. Arial 20 regular.</a:t>
            </a:r>
          </a:p>
          <a:p>
            <a:r>
              <a:rPr lang="en-US" sz="3698" b="0" i="0" u="none" strike="noStrike" kern="1200" baseline="0" dirty="0">
                <a:solidFill>
                  <a:schemeClr val="tx1"/>
                </a:solidFill>
                <a:latin typeface="+mn-lt"/>
                <a:ea typeface="+mn-ea"/>
                <a:cs typeface="+mn-cs"/>
              </a:rPr>
              <a:t>Primary </a:t>
            </a:r>
            <a:r>
              <a:rPr lang="en-US" sz="3698" b="0" i="0" u="none" strike="noStrike" kern="1200" baseline="0" dirty="0" err="1">
                <a:solidFill>
                  <a:schemeClr val="tx1"/>
                </a:solidFill>
                <a:latin typeface="+mn-lt"/>
                <a:ea typeface="+mn-ea"/>
                <a:cs typeface="+mn-cs"/>
              </a:rPr>
              <a:t>Colours</a:t>
            </a:r>
            <a:r>
              <a:rPr lang="en-US" sz="3698" b="0" i="0" u="none" strike="noStrike" kern="1200" baseline="0" dirty="0">
                <a:solidFill>
                  <a:schemeClr val="tx1"/>
                </a:solidFill>
                <a:latin typeface="+mn-lt"/>
                <a:ea typeface="+mn-ea"/>
                <a:cs typeface="+mn-cs"/>
              </a:rPr>
              <a:t>: Black Red</a:t>
            </a:r>
          </a:p>
          <a:p>
            <a:pPr marL="0" marR="0" lvl="0" indent="0" algn="l" defTabSz="2817998" rtl="0" eaLnBrk="1" fontAlgn="auto" latinLnBrk="0" hangingPunct="1">
              <a:lnSpc>
                <a:spcPct val="100000"/>
              </a:lnSpc>
              <a:spcBef>
                <a:spcPts val="0"/>
              </a:spcBef>
              <a:spcAft>
                <a:spcPts val="0"/>
              </a:spcAft>
              <a:buClrTx/>
              <a:buSzTx/>
              <a:buFontTx/>
              <a:buNone/>
              <a:tabLst/>
              <a:defRPr/>
            </a:pPr>
            <a:r>
              <a:rPr lang="en-US" sz="3698" b="0" i="0" u="none" strike="noStrike" kern="1200" baseline="0" dirty="0">
                <a:solidFill>
                  <a:schemeClr val="tx1"/>
                </a:solidFill>
                <a:latin typeface="+mn-lt"/>
                <a:ea typeface="+mn-ea"/>
                <a:cs typeface="+mn-cs"/>
              </a:rPr>
              <a:t>Secondary </a:t>
            </a:r>
            <a:r>
              <a:rPr lang="en-US" sz="3698" b="0" i="0" u="none" strike="noStrike" kern="1200" baseline="0" dirty="0" err="1">
                <a:solidFill>
                  <a:schemeClr val="tx1"/>
                </a:solidFill>
                <a:latin typeface="+mn-lt"/>
                <a:ea typeface="+mn-ea"/>
                <a:cs typeface="+mn-cs"/>
              </a:rPr>
              <a:t>Colours</a:t>
            </a:r>
            <a:r>
              <a:rPr lang="en-US" sz="3698" b="0" i="0" u="none" strike="noStrike" kern="1200" baseline="0" dirty="0">
                <a:solidFill>
                  <a:schemeClr val="tx1"/>
                </a:solidFill>
                <a:latin typeface="+mn-lt"/>
                <a:ea typeface="+mn-ea"/>
                <a:cs typeface="+mn-cs"/>
              </a:rPr>
              <a:t>: Green Blue Orange Purple</a:t>
            </a:r>
          </a:p>
          <a:p>
            <a:endParaRPr lang="en-US" sz="3698" b="0" i="0" u="none" strike="noStrike" kern="1200" baseline="0" dirty="0">
              <a:solidFill>
                <a:schemeClr val="tx1"/>
              </a:solidFill>
              <a:latin typeface="+mn-lt"/>
              <a:ea typeface="+mn-ea"/>
              <a:cs typeface="+mn-cs"/>
            </a:endParaRPr>
          </a:p>
          <a:p>
            <a:pPr marL="0" marR="0" lvl="0" indent="0" algn="l" defTabSz="2817998" rtl="0" eaLnBrk="1" fontAlgn="auto" latinLnBrk="0" hangingPunct="1">
              <a:lnSpc>
                <a:spcPct val="100000"/>
              </a:lnSpc>
              <a:spcBef>
                <a:spcPts val="0"/>
              </a:spcBef>
              <a:spcAft>
                <a:spcPts val="0"/>
              </a:spcAft>
              <a:buClrTx/>
              <a:buSzTx/>
              <a:buFontTx/>
              <a:buNone/>
              <a:tabLst/>
              <a:defRPr/>
            </a:pPr>
            <a:r>
              <a:rPr lang="en-US" sz="3698" b="1" i="0" u="none" strike="noStrike" kern="1200" baseline="0" dirty="0">
                <a:solidFill>
                  <a:schemeClr val="tx1"/>
                </a:solidFill>
                <a:latin typeface="+mn-lt"/>
                <a:ea typeface="+mn-ea"/>
                <a:cs typeface="+mn-cs"/>
              </a:rPr>
              <a:t>E - Additional fields for D or Secondary Logo Placement</a:t>
            </a:r>
          </a:p>
          <a:p>
            <a:endParaRPr lang="en-US" sz="3698"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9E90A82B-8820-41F2-9650-F1FC49D0587F}" type="slidenum">
              <a:rPr lang="en-US" smtClean="0"/>
              <a:t>2</a:t>
            </a:fld>
            <a:endParaRPr lang="en-US"/>
          </a:p>
        </p:txBody>
      </p:sp>
    </p:spTree>
    <p:extLst>
      <p:ext uri="{BB962C8B-B14F-4D97-AF65-F5344CB8AC3E}">
        <p14:creationId xmlns:p14="http://schemas.microsoft.com/office/powerpoint/2010/main" val="1434382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90A82B-8820-41F2-9650-F1FC49D0587F}" type="slidenum">
              <a:rPr lang="en-US" smtClean="0"/>
              <a:t>3</a:t>
            </a:fld>
            <a:endParaRPr lang="en-US"/>
          </a:p>
        </p:txBody>
      </p:sp>
    </p:spTree>
    <p:extLst>
      <p:ext uri="{BB962C8B-B14F-4D97-AF65-F5344CB8AC3E}">
        <p14:creationId xmlns:p14="http://schemas.microsoft.com/office/powerpoint/2010/main" val="2259316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4129" y="4954765"/>
            <a:ext cx="18180130" cy="10540259"/>
          </a:xfrm>
        </p:spPr>
        <p:txBody>
          <a:bodyPr anchor="b"/>
          <a:lstStyle>
            <a:lvl1pPr algn="ctr">
              <a:defRPr sz="14035"/>
            </a:lvl1pPr>
          </a:lstStyle>
          <a:p>
            <a:r>
              <a:rPr lang="en-US"/>
              <a:t>Click to edit Master title style</a:t>
            </a:r>
            <a:endParaRPr lang="en-US" dirty="0"/>
          </a:p>
        </p:txBody>
      </p:sp>
      <p:sp>
        <p:nvSpPr>
          <p:cNvPr id="3" name="Subtitle 2"/>
          <p:cNvSpPr>
            <a:spLocks noGrp="1"/>
          </p:cNvSpPr>
          <p:nvPr>
            <p:ph type="subTitle" idx="1"/>
          </p:nvPr>
        </p:nvSpPr>
        <p:spPr>
          <a:xfrm>
            <a:off x="2673549" y="15901497"/>
            <a:ext cx="16041291" cy="7309499"/>
          </a:xfrm>
        </p:spPr>
        <p:txBody>
          <a:bodyPr/>
          <a:lstStyle>
            <a:lvl1pPr marL="0" indent="0" algn="ctr">
              <a:buNone/>
              <a:defRPr sz="5614"/>
            </a:lvl1pPr>
            <a:lvl2pPr marL="1069437" indent="0" algn="ctr">
              <a:buNone/>
              <a:defRPr sz="4678"/>
            </a:lvl2pPr>
            <a:lvl3pPr marL="2138873" indent="0" algn="ctr">
              <a:buNone/>
              <a:defRPr sz="4210"/>
            </a:lvl3pPr>
            <a:lvl4pPr marL="3208310" indent="0" algn="ctr">
              <a:buNone/>
              <a:defRPr sz="3743"/>
            </a:lvl4pPr>
            <a:lvl5pPr marL="4277746" indent="0" algn="ctr">
              <a:buNone/>
              <a:defRPr sz="3743"/>
            </a:lvl5pPr>
            <a:lvl6pPr marL="5347183" indent="0" algn="ctr">
              <a:buNone/>
              <a:defRPr sz="3743"/>
            </a:lvl6pPr>
            <a:lvl7pPr marL="6416619" indent="0" algn="ctr">
              <a:buNone/>
              <a:defRPr sz="3743"/>
            </a:lvl7pPr>
            <a:lvl8pPr marL="7486056" indent="0" algn="ctr">
              <a:buNone/>
              <a:defRPr sz="3743"/>
            </a:lvl8pPr>
            <a:lvl9pPr marL="8555492" indent="0" algn="ctr">
              <a:buNone/>
              <a:defRPr sz="374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B6FA8E-7D7F-467E-A1CB-59DD29E29154}" type="datetimeFigureOut">
              <a:rPr lang="en-US" smtClean="0"/>
              <a:t>4/3/2020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38569302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B6FA8E-7D7F-467E-A1CB-59DD29E29154}" type="datetimeFigureOut">
              <a:rPr lang="en-US" smtClean="0"/>
              <a:t>4/3/2020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1848369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6066" y="1611875"/>
            <a:ext cx="4611871" cy="256568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70453" y="1611875"/>
            <a:ext cx="13568259" cy="256568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B6FA8E-7D7F-467E-A1CB-59DD29E29154}" type="datetimeFigureOut">
              <a:rPr lang="en-US" smtClean="0"/>
              <a:t>4/3/2020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305358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B6FA8E-7D7F-467E-A1CB-59DD29E29154}" type="datetimeFigureOut">
              <a:rPr lang="en-US" smtClean="0"/>
              <a:t>4/3/2020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53091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9313" y="7547788"/>
            <a:ext cx="18447485" cy="12593645"/>
          </a:xfrm>
        </p:spPr>
        <p:txBody>
          <a:bodyPr anchor="b"/>
          <a:lstStyle>
            <a:lvl1pPr>
              <a:defRPr sz="14035"/>
            </a:lvl1pPr>
          </a:lstStyle>
          <a:p>
            <a:r>
              <a:rPr lang="en-US"/>
              <a:t>Click to edit Master title style</a:t>
            </a:r>
            <a:endParaRPr lang="en-US" dirty="0"/>
          </a:p>
        </p:txBody>
      </p:sp>
      <p:sp>
        <p:nvSpPr>
          <p:cNvPr id="3" name="Text Placeholder 2"/>
          <p:cNvSpPr>
            <a:spLocks noGrp="1"/>
          </p:cNvSpPr>
          <p:nvPr>
            <p:ph type="body" idx="1"/>
          </p:nvPr>
        </p:nvSpPr>
        <p:spPr>
          <a:xfrm>
            <a:off x="1459313" y="20260574"/>
            <a:ext cx="18447485" cy="6622701"/>
          </a:xfrm>
        </p:spPr>
        <p:txBody>
          <a:bodyPr/>
          <a:lstStyle>
            <a:lvl1pPr marL="0" indent="0">
              <a:buNone/>
              <a:defRPr sz="5614">
                <a:solidFill>
                  <a:schemeClr val="tx1"/>
                </a:solidFill>
              </a:defRPr>
            </a:lvl1pPr>
            <a:lvl2pPr marL="1069437" indent="0">
              <a:buNone/>
              <a:defRPr sz="4678">
                <a:solidFill>
                  <a:schemeClr val="tx1">
                    <a:tint val="75000"/>
                  </a:schemeClr>
                </a:solidFill>
              </a:defRPr>
            </a:lvl2pPr>
            <a:lvl3pPr marL="2138873" indent="0">
              <a:buNone/>
              <a:defRPr sz="4210">
                <a:solidFill>
                  <a:schemeClr val="tx1">
                    <a:tint val="75000"/>
                  </a:schemeClr>
                </a:solidFill>
              </a:defRPr>
            </a:lvl3pPr>
            <a:lvl4pPr marL="3208310" indent="0">
              <a:buNone/>
              <a:defRPr sz="3743">
                <a:solidFill>
                  <a:schemeClr val="tx1">
                    <a:tint val="75000"/>
                  </a:schemeClr>
                </a:solidFill>
              </a:defRPr>
            </a:lvl4pPr>
            <a:lvl5pPr marL="4277746" indent="0">
              <a:buNone/>
              <a:defRPr sz="3743">
                <a:solidFill>
                  <a:schemeClr val="tx1">
                    <a:tint val="75000"/>
                  </a:schemeClr>
                </a:solidFill>
              </a:defRPr>
            </a:lvl5pPr>
            <a:lvl6pPr marL="5347183" indent="0">
              <a:buNone/>
              <a:defRPr sz="3743">
                <a:solidFill>
                  <a:schemeClr val="tx1">
                    <a:tint val="75000"/>
                  </a:schemeClr>
                </a:solidFill>
              </a:defRPr>
            </a:lvl6pPr>
            <a:lvl7pPr marL="6416619" indent="0">
              <a:buNone/>
              <a:defRPr sz="3743">
                <a:solidFill>
                  <a:schemeClr val="tx1">
                    <a:tint val="75000"/>
                  </a:schemeClr>
                </a:solidFill>
              </a:defRPr>
            </a:lvl7pPr>
            <a:lvl8pPr marL="7486056" indent="0">
              <a:buNone/>
              <a:defRPr sz="3743">
                <a:solidFill>
                  <a:schemeClr val="tx1">
                    <a:tint val="75000"/>
                  </a:schemeClr>
                </a:solidFill>
              </a:defRPr>
            </a:lvl8pPr>
            <a:lvl9pPr marL="8555492" indent="0">
              <a:buNone/>
              <a:defRPr sz="3743">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1B6FA8E-7D7F-467E-A1CB-59DD29E29154}" type="datetimeFigureOut">
              <a:rPr lang="en-US" smtClean="0"/>
              <a:t>4/3/2020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1456297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470452" y="8059374"/>
            <a:ext cx="9090065" cy="1920934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0827871" y="8059374"/>
            <a:ext cx="9090065" cy="1920934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B6FA8E-7D7F-467E-A1CB-59DD29E29154}" type="datetimeFigureOut">
              <a:rPr lang="en-US" smtClean="0"/>
              <a:t>4/3/2020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997014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3237" y="1611882"/>
            <a:ext cx="18447485" cy="585180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73240" y="7421634"/>
            <a:ext cx="9048289" cy="3637228"/>
          </a:xfrm>
        </p:spPr>
        <p:txBody>
          <a:bodyPr anchor="b"/>
          <a:lstStyle>
            <a:lvl1pPr marL="0" indent="0">
              <a:buNone/>
              <a:defRPr sz="5614" b="1"/>
            </a:lvl1pPr>
            <a:lvl2pPr marL="1069437" indent="0">
              <a:buNone/>
              <a:defRPr sz="4678" b="1"/>
            </a:lvl2pPr>
            <a:lvl3pPr marL="2138873" indent="0">
              <a:buNone/>
              <a:defRPr sz="4210" b="1"/>
            </a:lvl3pPr>
            <a:lvl4pPr marL="3208310" indent="0">
              <a:buNone/>
              <a:defRPr sz="3743" b="1"/>
            </a:lvl4pPr>
            <a:lvl5pPr marL="4277746" indent="0">
              <a:buNone/>
              <a:defRPr sz="3743" b="1"/>
            </a:lvl5pPr>
            <a:lvl6pPr marL="5347183" indent="0">
              <a:buNone/>
              <a:defRPr sz="3743" b="1"/>
            </a:lvl6pPr>
            <a:lvl7pPr marL="6416619" indent="0">
              <a:buNone/>
              <a:defRPr sz="3743" b="1"/>
            </a:lvl7pPr>
            <a:lvl8pPr marL="7486056" indent="0">
              <a:buNone/>
              <a:defRPr sz="3743" b="1"/>
            </a:lvl8pPr>
            <a:lvl9pPr marL="8555492" indent="0">
              <a:buNone/>
              <a:defRPr sz="3743" b="1"/>
            </a:lvl9pPr>
          </a:lstStyle>
          <a:p>
            <a:pPr lvl="0"/>
            <a:r>
              <a:rPr lang="en-US"/>
              <a:t>Edit Master text styles</a:t>
            </a:r>
          </a:p>
        </p:txBody>
      </p:sp>
      <p:sp>
        <p:nvSpPr>
          <p:cNvPr id="4" name="Content Placeholder 3"/>
          <p:cNvSpPr>
            <a:spLocks noGrp="1"/>
          </p:cNvSpPr>
          <p:nvPr>
            <p:ph sz="half" idx="2"/>
          </p:nvPr>
        </p:nvSpPr>
        <p:spPr>
          <a:xfrm>
            <a:off x="1473240" y="11058863"/>
            <a:ext cx="9048289" cy="162659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0827872" y="7421634"/>
            <a:ext cx="9092851" cy="3637228"/>
          </a:xfrm>
        </p:spPr>
        <p:txBody>
          <a:bodyPr anchor="b"/>
          <a:lstStyle>
            <a:lvl1pPr marL="0" indent="0">
              <a:buNone/>
              <a:defRPr sz="5614" b="1"/>
            </a:lvl1pPr>
            <a:lvl2pPr marL="1069437" indent="0">
              <a:buNone/>
              <a:defRPr sz="4678" b="1"/>
            </a:lvl2pPr>
            <a:lvl3pPr marL="2138873" indent="0">
              <a:buNone/>
              <a:defRPr sz="4210" b="1"/>
            </a:lvl3pPr>
            <a:lvl4pPr marL="3208310" indent="0">
              <a:buNone/>
              <a:defRPr sz="3743" b="1"/>
            </a:lvl4pPr>
            <a:lvl5pPr marL="4277746" indent="0">
              <a:buNone/>
              <a:defRPr sz="3743" b="1"/>
            </a:lvl5pPr>
            <a:lvl6pPr marL="5347183" indent="0">
              <a:buNone/>
              <a:defRPr sz="3743" b="1"/>
            </a:lvl6pPr>
            <a:lvl7pPr marL="6416619" indent="0">
              <a:buNone/>
              <a:defRPr sz="3743" b="1"/>
            </a:lvl7pPr>
            <a:lvl8pPr marL="7486056" indent="0">
              <a:buNone/>
              <a:defRPr sz="3743" b="1"/>
            </a:lvl8pPr>
            <a:lvl9pPr marL="8555492" indent="0">
              <a:buNone/>
              <a:defRPr sz="3743" b="1"/>
            </a:lvl9pPr>
          </a:lstStyle>
          <a:p>
            <a:pPr lvl="0"/>
            <a:r>
              <a:rPr lang="en-US"/>
              <a:t>Edit Master text styles</a:t>
            </a:r>
          </a:p>
        </p:txBody>
      </p:sp>
      <p:sp>
        <p:nvSpPr>
          <p:cNvPr id="6" name="Content Placeholder 5"/>
          <p:cNvSpPr>
            <a:spLocks noGrp="1"/>
          </p:cNvSpPr>
          <p:nvPr>
            <p:ph sz="quarter" idx="4"/>
          </p:nvPr>
        </p:nvSpPr>
        <p:spPr>
          <a:xfrm>
            <a:off x="10827872" y="11058863"/>
            <a:ext cx="9092851" cy="162659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B6FA8E-7D7F-467E-A1CB-59DD29E29154}" type="datetimeFigureOut">
              <a:rPr lang="en-US" smtClean="0"/>
              <a:t>4/3/2020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2994077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B6FA8E-7D7F-467E-A1CB-59DD29E29154}" type="datetimeFigureOut">
              <a:rPr lang="en-US" smtClean="0"/>
              <a:t>4/3/2020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263193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B6FA8E-7D7F-467E-A1CB-59DD29E29154}" type="datetimeFigureOut">
              <a:rPr lang="en-US" smtClean="0"/>
              <a:t>4/3/2020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1674288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3237" y="2018348"/>
            <a:ext cx="6898312" cy="7064216"/>
          </a:xfrm>
        </p:spPr>
        <p:txBody>
          <a:bodyPr anchor="b"/>
          <a:lstStyle>
            <a:lvl1pPr>
              <a:defRPr sz="7485"/>
            </a:lvl1pPr>
          </a:lstStyle>
          <a:p>
            <a:r>
              <a:rPr lang="en-US"/>
              <a:t>Click to edit Master title style</a:t>
            </a:r>
            <a:endParaRPr lang="en-US" dirty="0"/>
          </a:p>
        </p:txBody>
      </p:sp>
      <p:sp>
        <p:nvSpPr>
          <p:cNvPr id="3" name="Content Placeholder 2"/>
          <p:cNvSpPr>
            <a:spLocks noGrp="1"/>
          </p:cNvSpPr>
          <p:nvPr>
            <p:ph idx="1"/>
          </p:nvPr>
        </p:nvSpPr>
        <p:spPr>
          <a:xfrm>
            <a:off x="9092851" y="4359077"/>
            <a:ext cx="10827871" cy="21515024"/>
          </a:xfrm>
        </p:spPr>
        <p:txBody>
          <a:bodyPr/>
          <a:lstStyle>
            <a:lvl1pPr>
              <a:defRPr sz="7485"/>
            </a:lvl1pPr>
            <a:lvl2pPr>
              <a:defRPr sz="6549"/>
            </a:lvl2pPr>
            <a:lvl3pPr>
              <a:defRPr sz="5614"/>
            </a:lvl3pPr>
            <a:lvl4pPr>
              <a:defRPr sz="4678"/>
            </a:lvl4pPr>
            <a:lvl5pPr>
              <a:defRPr sz="4678"/>
            </a:lvl5pPr>
            <a:lvl6pPr>
              <a:defRPr sz="4678"/>
            </a:lvl6pPr>
            <a:lvl7pPr>
              <a:defRPr sz="4678"/>
            </a:lvl7pPr>
            <a:lvl8pPr>
              <a:defRPr sz="4678"/>
            </a:lvl8pPr>
            <a:lvl9pPr>
              <a:defRPr sz="4678"/>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73237" y="9082564"/>
            <a:ext cx="6898312" cy="16826573"/>
          </a:xfrm>
        </p:spPr>
        <p:txBody>
          <a:bodyPr/>
          <a:lstStyle>
            <a:lvl1pPr marL="0" indent="0">
              <a:buNone/>
              <a:defRPr sz="3743"/>
            </a:lvl1pPr>
            <a:lvl2pPr marL="1069437" indent="0">
              <a:buNone/>
              <a:defRPr sz="3275"/>
            </a:lvl2pPr>
            <a:lvl3pPr marL="2138873" indent="0">
              <a:buNone/>
              <a:defRPr sz="2807"/>
            </a:lvl3pPr>
            <a:lvl4pPr marL="3208310" indent="0">
              <a:buNone/>
              <a:defRPr sz="2339"/>
            </a:lvl4pPr>
            <a:lvl5pPr marL="4277746" indent="0">
              <a:buNone/>
              <a:defRPr sz="2339"/>
            </a:lvl5pPr>
            <a:lvl6pPr marL="5347183" indent="0">
              <a:buNone/>
              <a:defRPr sz="2339"/>
            </a:lvl6pPr>
            <a:lvl7pPr marL="6416619" indent="0">
              <a:buNone/>
              <a:defRPr sz="2339"/>
            </a:lvl7pPr>
            <a:lvl8pPr marL="7486056" indent="0">
              <a:buNone/>
              <a:defRPr sz="2339"/>
            </a:lvl8pPr>
            <a:lvl9pPr marL="8555492" indent="0">
              <a:buNone/>
              <a:defRPr sz="2339"/>
            </a:lvl9pPr>
          </a:lstStyle>
          <a:p>
            <a:pPr lvl="0"/>
            <a:r>
              <a:rPr lang="en-US"/>
              <a:t>Edit Master text styles</a:t>
            </a:r>
          </a:p>
        </p:txBody>
      </p:sp>
      <p:sp>
        <p:nvSpPr>
          <p:cNvPr id="5" name="Date Placeholder 4"/>
          <p:cNvSpPr>
            <a:spLocks noGrp="1"/>
          </p:cNvSpPr>
          <p:nvPr>
            <p:ph type="dt" sz="half" idx="10"/>
          </p:nvPr>
        </p:nvSpPr>
        <p:spPr/>
        <p:txBody>
          <a:bodyPr/>
          <a:lstStyle/>
          <a:p>
            <a:fld id="{B1B6FA8E-7D7F-467E-A1CB-59DD29E29154}" type="datetimeFigureOut">
              <a:rPr lang="en-US" smtClean="0"/>
              <a:t>4/3/2020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44908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3237" y="2018348"/>
            <a:ext cx="6898312" cy="7064216"/>
          </a:xfrm>
        </p:spPr>
        <p:txBody>
          <a:bodyPr anchor="b"/>
          <a:lstStyle>
            <a:lvl1pPr>
              <a:defRPr sz="7485"/>
            </a:lvl1pPr>
          </a:lstStyle>
          <a:p>
            <a:r>
              <a:rPr lang="en-US"/>
              <a:t>Click to edit Master title style</a:t>
            </a:r>
            <a:endParaRPr lang="en-US" dirty="0"/>
          </a:p>
        </p:txBody>
      </p:sp>
      <p:sp>
        <p:nvSpPr>
          <p:cNvPr id="3" name="Picture Placeholder 2"/>
          <p:cNvSpPr>
            <a:spLocks noGrp="1" noChangeAspect="1"/>
          </p:cNvSpPr>
          <p:nvPr>
            <p:ph type="pic" idx="1"/>
          </p:nvPr>
        </p:nvSpPr>
        <p:spPr>
          <a:xfrm>
            <a:off x="9092851" y="4359077"/>
            <a:ext cx="10827871" cy="21515024"/>
          </a:xfrm>
        </p:spPr>
        <p:txBody>
          <a:bodyPr anchor="t"/>
          <a:lstStyle>
            <a:lvl1pPr marL="0" indent="0">
              <a:buNone/>
              <a:defRPr sz="7485"/>
            </a:lvl1pPr>
            <a:lvl2pPr marL="1069437" indent="0">
              <a:buNone/>
              <a:defRPr sz="6549"/>
            </a:lvl2pPr>
            <a:lvl3pPr marL="2138873" indent="0">
              <a:buNone/>
              <a:defRPr sz="5614"/>
            </a:lvl3pPr>
            <a:lvl4pPr marL="3208310" indent="0">
              <a:buNone/>
              <a:defRPr sz="4678"/>
            </a:lvl4pPr>
            <a:lvl5pPr marL="4277746" indent="0">
              <a:buNone/>
              <a:defRPr sz="4678"/>
            </a:lvl5pPr>
            <a:lvl6pPr marL="5347183" indent="0">
              <a:buNone/>
              <a:defRPr sz="4678"/>
            </a:lvl6pPr>
            <a:lvl7pPr marL="6416619" indent="0">
              <a:buNone/>
              <a:defRPr sz="4678"/>
            </a:lvl7pPr>
            <a:lvl8pPr marL="7486056" indent="0">
              <a:buNone/>
              <a:defRPr sz="4678"/>
            </a:lvl8pPr>
            <a:lvl9pPr marL="8555492" indent="0">
              <a:buNone/>
              <a:defRPr sz="4678"/>
            </a:lvl9pPr>
          </a:lstStyle>
          <a:p>
            <a:r>
              <a:rPr lang="en-US"/>
              <a:t>Click icon to add picture</a:t>
            </a:r>
            <a:endParaRPr lang="en-US" dirty="0"/>
          </a:p>
        </p:txBody>
      </p:sp>
      <p:sp>
        <p:nvSpPr>
          <p:cNvPr id="4" name="Text Placeholder 3"/>
          <p:cNvSpPr>
            <a:spLocks noGrp="1"/>
          </p:cNvSpPr>
          <p:nvPr>
            <p:ph type="body" sz="half" idx="2"/>
          </p:nvPr>
        </p:nvSpPr>
        <p:spPr>
          <a:xfrm>
            <a:off x="1473237" y="9082564"/>
            <a:ext cx="6898312" cy="16826573"/>
          </a:xfrm>
        </p:spPr>
        <p:txBody>
          <a:bodyPr/>
          <a:lstStyle>
            <a:lvl1pPr marL="0" indent="0">
              <a:buNone/>
              <a:defRPr sz="3743"/>
            </a:lvl1pPr>
            <a:lvl2pPr marL="1069437" indent="0">
              <a:buNone/>
              <a:defRPr sz="3275"/>
            </a:lvl2pPr>
            <a:lvl3pPr marL="2138873" indent="0">
              <a:buNone/>
              <a:defRPr sz="2807"/>
            </a:lvl3pPr>
            <a:lvl4pPr marL="3208310" indent="0">
              <a:buNone/>
              <a:defRPr sz="2339"/>
            </a:lvl4pPr>
            <a:lvl5pPr marL="4277746" indent="0">
              <a:buNone/>
              <a:defRPr sz="2339"/>
            </a:lvl5pPr>
            <a:lvl6pPr marL="5347183" indent="0">
              <a:buNone/>
              <a:defRPr sz="2339"/>
            </a:lvl6pPr>
            <a:lvl7pPr marL="6416619" indent="0">
              <a:buNone/>
              <a:defRPr sz="2339"/>
            </a:lvl7pPr>
            <a:lvl8pPr marL="7486056" indent="0">
              <a:buNone/>
              <a:defRPr sz="2339"/>
            </a:lvl8pPr>
            <a:lvl9pPr marL="8555492" indent="0">
              <a:buNone/>
              <a:defRPr sz="2339"/>
            </a:lvl9pPr>
          </a:lstStyle>
          <a:p>
            <a:pPr lvl="0"/>
            <a:r>
              <a:rPr lang="en-US"/>
              <a:t>Edit Master text styles</a:t>
            </a:r>
          </a:p>
        </p:txBody>
      </p:sp>
      <p:sp>
        <p:nvSpPr>
          <p:cNvPr id="5" name="Date Placeholder 4"/>
          <p:cNvSpPr>
            <a:spLocks noGrp="1"/>
          </p:cNvSpPr>
          <p:nvPr>
            <p:ph type="dt" sz="half" idx="10"/>
          </p:nvPr>
        </p:nvSpPr>
        <p:spPr/>
        <p:txBody>
          <a:bodyPr/>
          <a:lstStyle/>
          <a:p>
            <a:fld id="{B1B6FA8E-7D7F-467E-A1CB-59DD29E29154}" type="datetimeFigureOut">
              <a:rPr lang="en-US" smtClean="0"/>
              <a:t>4/3/2020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19587981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452" y="1611882"/>
            <a:ext cx="18447485" cy="585180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70452" y="8059374"/>
            <a:ext cx="18447485" cy="1920934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470452" y="28060644"/>
            <a:ext cx="4812387" cy="1611875"/>
          </a:xfrm>
          <a:prstGeom prst="rect">
            <a:avLst/>
          </a:prstGeom>
        </p:spPr>
        <p:txBody>
          <a:bodyPr vert="horz" lIns="91440" tIns="45720" rIns="91440" bIns="45720" rtlCol="0" anchor="ctr"/>
          <a:lstStyle>
            <a:lvl1pPr algn="l">
              <a:defRPr sz="2807">
                <a:solidFill>
                  <a:schemeClr val="tx1">
                    <a:tint val="75000"/>
                  </a:schemeClr>
                </a:solidFill>
              </a:defRPr>
            </a:lvl1pPr>
          </a:lstStyle>
          <a:p>
            <a:fld id="{B1B6FA8E-7D7F-467E-A1CB-59DD29E29154}" type="datetimeFigureOut">
              <a:rPr lang="en-US" smtClean="0"/>
              <a:t>4/3/2020</a:t>
            </a:fld>
            <a:endParaRPr lang="en-US"/>
          </a:p>
        </p:txBody>
      </p:sp>
      <p:sp>
        <p:nvSpPr>
          <p:cNvPr id="5" name="Footer Placeholder 4"/>
          <p:cNvSpPr>
            <a:spLocks noGrp="1"/>
          </p:cNvSpPr>
          <p:nvPr>
            <p:ph type="ftr" sz="quarter" idx="3"/>
          </p:nvPr>
        </p:nvSpPr>
        <p:spPr>
          <a:xfrm>
            <a:off x="7084904" y="28060644"/>
            <a:ext cx="7218581" cy="1611875"/>
          </a:xfrm>
          <a:prstGeom prst="rect">
            <a:avLst/>
          </a:prstGeom>
        </p:spPr>
        <p:txBody>
          <a:bodyPr vert="horz" lIns="91440" tIns="45720" rIns="91440" bIns="45720" rtlCol="0" anchor="ctr"/>
          <a:lstStyle>
            <a:lvl1pPr algn="ctr">
              <a:defRPr sz="2807">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105549" y="28060644"/>
            <a:ext cx="4812387" cy="1611875"/>
          </a:xfrm>
          <a:prstGeom prst="rect">
            <a:avLst/>
          </a:prstGeom>
        </p:spPr>
        <p:txBody>
          <a:bodyPr vert="horz" lIns="91440" tIns="45720" rIns="91440" bIns="45720" rtlCol="0" anchor="ctr"/>
          <a:lstStyle>
            <a:lvl1pPr algn="r">
              <a:defRPr sz="2807">
                <a:solidFill>
                  <a:schemeClr val="tx1">
                    <a:tint val="75000"/>
                  </a:schemeClr>
                </a:solidFill>
              </a:defRPr>
            </a:lvl1pPr>
          </a:lstStyle>
          <a:p>
            <a:fld id="{B4F9CDF1-7105-4A24-B8FB-B601CADC01BC}" type="slidenum">
              <a:rPr lang="en-US" smtClean="0"/>
              <a:t>‹#›</a:t>
            </a:fld>
            <a:endParaRPr lang="en-US"/>
          </a:p>
        </p:txBody>
      </p:sp>
    </p:spTree>
    <p:extLst>
      <p:ext uri="{BB962C8B-B14F-4D97-AF65-F5344CB8AC3E}">
        <p14:creationId xmlns:p14="http://schemas.microsoft.com/office/powerpoint/2010/main" val="132259703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138873" rtl="0" eaLnBrk="1" latinLnBrk="0" hangingPunct="1">
        <a:lnSpc>
          <a:spcPct val="90000"/>
        </a:lnSpc>
        <a:spcBef>
          <a:spcPct val="0"/>
        </a:spcBef>
        <a:buNone/>
        <a:defRPr sz="10292" kern="1200">
          <a:solidFill>
            <a:schemeClr val="tx1"/>
          </a:solidFill>
          <a:latin typeface="+mj-lt"/>
          <a:ea typeface="+mj-ea"/>
          <a:cs typeface="+mj-cs"/>
        </a:defRPr>
      </a:lvl1pPr>
    </p:titleStyle>
    <p:bodyStyle>
      <a:lvl1pPr marL="534718" indent="-534718" algn="l" defTabSz="2138873" rtl="0" eaLnBrk="1" latinLnBrk="0" hangingPunct="1">
        <a:lnSpc>
          <a:spcPct val="90000"/>
        </a:lnSpc>
        <a:spcBef>
          <a:spcPts val="2339"/>
        </a:spcBef>
        <a:buFont typeface="Arial" panose="020B0604020202020204" pitchFamily="34" charset="0"/>
        <a:buChar char="•"/>
        <a:defRPr sz="6549" kern="1200">
          <a:solidFill>
            <a:schemeClr val="tx1"/>
          </a:solidFill>
          <a:latin typeface="+mn-lt"/>
          <a:ea typeface="+mn-ea"/>
          <a:cs typeface="+mn-cs"/>
        </a:defRPr>
      </a:lvl1pPr>
      <a:lvl2pPr marL="1604155" indent="-534718" algn="l" defTabSz="2138873" rtl="0" eaLnBrk="1" latinLnBrk="0" hangingPunct="1">
        <a:lnSpc>
          <a:spcPct val="90000"/>
        </a:lnSpc>
        <a:spcBef>
          <a:spcPts val="1170"/>
        </a:spcBef>
        <a:buFont typeface="Arial" panose="020B0604020202020204" pitchFamily="34" charset="0"/>
        <a:buChar char="•"/>
        <a:defRPr sz="5614" kern="1200">
          <a:solidFill>
            <a:schemeClr val="tx1"/>
          </a:solidFill>
          <a:latin typeface="+mn-lt"/>
          <a:ea typeface="+mn-ea"/>
          <a:cs typeface="+mn-cs"/>
        </a:defRPr>
      </a:lvl2pPr>
      <a:lvl3pPr marL="2673591" indent="-534718" algn="l" defTabSz="2138873" rtl="0" eaLnBrk="1" latinLnBrk="0" hangingPunct="1">
        <a:lnSpc>
          <a:spcPct val="90000"/>
        </a:lnSpc>
        <a:spcBef>
          <a:spcPts val="1170"/>
        </a:spcBef>
        <a:buFont typeface="Arial" panose="020B0604020202020204" pitchFamily="34" charset="0"/>
        <a:buChar char="•"/>
        <a:defRPr sz="4678" kern="1200">
          <a:solidFill>
            <a:schemeClr val="tx1"/>
          </a:solidFill>
          <a:latin typeface="+mn-lt"/>
          <a:ea typeface="+mn-ea"/>
          <a:cs typeface="+mn-cs"/>
        </a:defRPr>
      </a:lvl3pPr>
      <a:lvl4pPr marL="3743028"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4pPr>
      <a:lvl5pPr marL="4812464"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5pPr>
      <a:lvl6pPr marL="5881901"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6pPr>
      <a:lvl7pPr marL="6951337"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7pPr>
      <a:lvl8pPr marL="8020774"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8pPr>
      <a:lvl9pPr marL="9090210"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9pPr>
    </p:bodyStyle>
    <p:otherStyle>
      <a:defPPr>
        <a:defRPr lang="en-US"/>
      </a:defPPr>
      <a:lvl1pPr marL="0" algn="l" defTabSz="2138873" rtl="0" eaLnBrk="1" latinLnBrk="0" hangingPunct="1">
        <a:defRPr sz="4210" kern="1200">
          <a:solidFill>
            <a:schemeClr val="tx1"/>
          </a:solidFill>
          <a:latin typeface="+mn-lt"/>
          <a:ea typeface="+mn-ea"/>
          <a:cs typeface="+mn-cs"/>
        </a:defRPr>
      </a:lvl1pPr>
      <a:lvl2pPr marL="1069437" algn="l" defTabSz="2138873" rtl="0" eaLnBrk="1" latinLnBrk="0" hangingPunct="1">
        <a:defRPr sz="4210" kern="1200">
          <a:solidFill>
            <a:schemeClr val="tx1"/>
          </a:solidFill>
          <a:latin typeface="+mn-lt"/>
          <a:ea typeface="+mn-ea"/>
          <a:cs typeface="+mn-cs"/>
        </a:defRPr>
      </a:lvl2pPr>
      <a:lvl3pPr marL="2138873" algn="l" defTabSz="2138873" rtl="0" eaLnBrk="1" latinLnBrk="0" hangingPunct="1">
        <a:defRPr sz="4210" kern="1200">
          <a:solidFill>
            <a:schemeClr val="tx1"/>
          </a:solidFill>
          <a:latin typeface="+mn-lt"/>
          <a:ea typeface="+mn-ea"/>
          <a:cs typeface="+mn-cs"/>
        </a:defRPr>
      </a:lvl3pPr>
      <a:lvl4pPr marL="3208310" algn="l" defTabSz="2138873" rtl="0" eaLnBrk="1" latinLnBrk="0" hangingPunct="1">
        <a:defRPr sz="4210" kern="1200">
          <a:solidFill>
            <a:schemeClr val="tx1"/>
          </a:solidFill>
          <a:latin typeface="+mn-lt"/>
          <a:ea typeface="+mn-ea"/>
          <a:cs typeface="+mn-cs"/>
        </a:defRPr>
      </a:lvl4pPr>
      <a:lvl5pPr marL="4277746" algn="l" defTabSz="2138873" rtl="0" eaLnBrk="1" latinLnBrk="0" hangingPunct="1">
        <a:defRPr sz="4210" kern="1200">
          <a:solidFill>
            <a:schemeClr val="tx1"/>
          </a:solidFill>
          <a:latin typeface="+mn-lt"/>
          <a:ea typeface="+mn-ea"/>
          <a:cs typeface="+mn-cs"/>
        </a:defRPr>
      </a:lvl5pPr>
      <a:lvl6pPr marL="5347183" algn="l" defTabSz="2138873" rtl="0" eaLnBrk="1" latinLnBrk="0" hangingPunct="1">
        <a:defRPr sz="4210" kern="1200">
          <a:solidFill>
            <a:schemeClr val="tx1"/>
          </a:solidFill>
          <a:latin typeface="+mn-lt"/>
          <a:ea typeface="+mn-ea"/>
          <a:cs typeface="+mn-cs"/>
        </a:defRPr>
      </a:lvl6pPr>
      <a:lvl7pPr marL="6416619" algn="l" defTabSz="2138873" rtl="0" eaLnBrk="1" latinLnBrk="0" hangingPunct="1">
        <a:defRPr sz="4210" kern="1200">
          <a:solidFill>
            <a:schemeClr val="tx1"/>
          </a:solidFill>
          <a:latin typeface="+mn-lt"/>
          <a:ea typeface="+mn-ea"/>
          <a:cs typeface="+mn-cs"/>
        </a:defRPr>
      </a:lvl7pPr>
      <a:lvl8pPr marL="7486056" algn="l" defTabSz="2138873" rtl="0" eaLnBrk="1" latinLnBrk="0" hangingPunct="1">
        <a:defRPr sz="4210" kern="1200">
          <a:solidFill>
            <a:schemeClr val="tx1"/>
          </a:solidFill>
          <a:latin typeface="+mn-lt"/>
          <a:ea typeface="+mn-ea"/>
          <a:cs typeface="+mn-cs"/>
        </a:defRPr>
      </a:lvl8pPr>
      <a:lvl9pPr marL="8555492" algn="l" defTabSz="2138873" rtl="0" eaLnBrk="1" latinLnBrk="0" hangingPunct="1">
        <a:defRPr sz="421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jpeg"/><Relationship Id="rId13"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hyperlink" Target="https://www.djangoproject.com/" TargetMode="External"/><Relationship Id="rId12" Type="http://schemas.openxmlformats.org/officeDocument/2006/relationships/image" Target="../media/image7.png"/><Relationship Id="rId2" Type="http://schemas.openxmlformats.org/officeDocument/2006/relationships/notesSlide" Target="../notesSlides/notesSlide1.xml"/><Relationship Id="rId16"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hyperlink" Target="https://python-visualization.github.io/folium/" TargetMode="External"/><Relationship Id="rId11" Type="http://schemas.openxmlformats.org/officeDocument/2006/relationships/image" Target="../media/image6.png"/><Relationship Id="rId5" Type="http://schemas.openxmlformats.org/officeDocument/2006/relationships/hyperlink" Target="https://github.com/gboeing/osmnx" TargetMode="External"/><Relationship Id="rId15" Type="http://schemas.openxmlformats.org/officeDocument/2006/relationships/image" Target="../media/image10.png"/><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image" Target="../media/image4.jpeg"/><Relationship Id="rId1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3.jpeg"/><Relationship Id="rId13" Type="http://schemas.openxmlformats.org/officeDocument/2006/relationships/image" Target="../media/image8.png"/><Relationship Id="rId3" Type="http://schemas.openxmlformats.org/officeDocument/2006/relationships/image" Target="../media/image13.png"/><Relationship Id="rId7" Type="http://schemas.openxmlformats.org/officeDocument/2006/relationships/hyperlink" Target="https://www.djangoproject.com/" TargetMode="External"/><Relationship Id="rId12" Type="http://schemas.openxmlformats.org/officeDocument/2006/relationships/image" Target="../media/image7.png"/><Relationship Id="rId17" Type="http://schemas.openxmlformats.org/officeDocument/2006/relationships/image" Target="../media/image14.png"/><Relationship Id="rId2" Type="http://schemas.openxmlformats.org/officeDocument/2006/relationships/notesSlide" Target="../notesSlides/notesSlide3.xml"/><Relationship Id="rId16"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hyperlink" Target="https://python-visualization.github.io/folium/" TargetMode="External"/><Relationship Id="rId11" Type="http://schemas.openxmlformats.org/officeDocument/2006/relationships/image" Target="../media/image6.png"/><Relationship Id="rId5" Type="http://schemas.openxmlformats.org/officeDocument/2006/relationships/hyperlink" Target="https://github.com/gboeing/osmnx" TargetMode="External"/><Relationship Id="rId15" Type="http://schemas.openxmlformats.org/officeDocument/2006/relationships/image" Target="../media/image10.png"/><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image" Target="../media/image4.jpeg"/><Relationship Id="rId1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22265" y="-5602924"/>
            <a:ext cx="24504369" cy="36771813"/>
          </a:xfrm>
          <a:prstGeom prst="rect">
            <a:avLst/>
          </a:prstGeom>
        </p:spPr>
      </p:pic>
      <p:pic>
        <p:nvPicPr>
          <p:cNvPr id="3" name="Picture 2">
            <a:extLst>
              <a:ext uri="{FF2B5EF4-FFF2-40B4-BE49-F238E27FC236}">
                <a16:creationId xmlns:a16="http://schemas.microsoft.com/office/drawing/2014/main" id="{4DF45422-213B-48BA-92E2-CE729E653EF2}"/>
              </a:ext>
            </a:extLst>
          </p:cNvPr>
          <p:cNvPicPr>
            <a:picLocks noChangeAspect="1"/>
          </p:cNvPicPr>
          <p:nvPr/>
        </p:nvPicPr>
        <p:blipFill>
          <a:blip r:embed="rId4"/>
          <a:stretch>
            <a:fillRect/>
          </a:stretch>
        </p:blipFill>
        <p:spPr>
          <a:xfrm>
            <a:off x="5086061" y="892968"/>
            <a:ext cx="5665283" cy="802482"/>
          </a:xfrm>
          <a:prstGeom prst="rect">
            <a:avLst/>
          </a:prstGeom>
        </p:spPr>
      </p:pic>
      <p:sp>
        <p:nvSpPr>
          <p:cNvPr id="4" name="TextBox 3">
            <a:extLst>
              <a:ext uri="{FF2B5EF4-FFF2-40B4-BE49-F238E27FC236}">
                <a16:creationId xmlns:a16="http://schemas.microsoft.com/office/drawing/2014/main" id="{B07444DC-D085-43FA-BEB5-34714E117364}"/>
              </a:ext>
            </a:extLst>
          </p:cNvPr>
          <p:cNvSpPr txBox="1"/>
          <p:nvPr/>
        </p:nvSpPr>
        <p:spPr>
          <a:xfrm>
            <a:off x="11087100" y="533400"/>
            <a:ext cx="9747348" cy="1692771"/>
          </a:xfrm>
          <a:prstGeom prst="rect">
            <a:avLst/>
          </a:prstGeom>
          <a:noFill/>
        </p:spPr>
        <p:txBody>
          <a:bodyPr wrap="square" rtlCol="0">
            <a:spAutoFit/>
          </a:bodyPr>
          <a:lstStyle/>
          <a:p>
            <a:r>
              <a:rPr lang="en-SG" sz="2600" b="1" dirty="0">
                <a:latin typeface="Arial" panose="020B0604020202020204" pitchFamily="34" charset="0"/>
                <a:cs typeface="Arial" panose="020B0604020202020204" pitchFamily="34" charset="0"/>
              </a:rPr>
              <a:t>Faculty: 		</a:t>
            </a:r>
            <a:r>
              <a:rPr lang="en-SG" sz="2600" dirty="0">
                <a:latin typeface="Arial" panose="020B0604020202020204" pitchFamily="34" charset="0"/>
                <a:cs typeface="Arial" panose="020B0604020202020204" pitchFamily="34" charset="0"/>
              </a:rPr>
              <a:t>Soh Cheng Lock, Donny</a:t>
            </a:r>
          </a:p>
          <a:p>
            <a:r>
              <a:rPr lang="en-SG" sz="2600" b="1" dirty="0">
                <a:latin typeface="Arial" panose="020B0604020202020204" pitchFamily="34" charset="0"/>
                <a:cs typeface="Arial" panose="020B0604020202020204" pitchFamily="34" charset="0"/>
              </a:rPr>
              <a:t>Student: 	</a:t>
            </a:r>
            <a:r>
              <a:rPr lang="en-SG" sz="2600" dirty="0">
                <a:latin typeface="Arial" panose="020B0604020202020204" pitchFamily="34" charset="0"/>
                <a:cs typeface="Arial" panose="020B0604020202020204" pitchFamily="34" charset="0"/>
              </a:rPr>
              <a:t>Nicholas Koh Wei Xuan | </a:t>
            </a:r>
            <a:r>
              <a:rPr lang="en-SG" sz="2600" dirty="0" err="1">
                <a:latin typeface="Arial" panose="020B0604020202020204" pitchFamily="34" charset="0"/>
                <a:cs typeface="Arial" panose="020B0604020202020204" pitchFamily="34" charset="0"/>
              </a:rPr>
              <a:t>Raynold</a:t>
            </a:r>
            <a:r>
              <a:rPr lang="en-SG" sz="2600" dirty="0">
                <a:latin typeface="Arial" panose="020B0604020202020204" pitchFamily="34" charset="0"/>
                <a:cs typeface="Arial" panose="020B0604020202020204" pitchFamily="34" charset="0"/>
              </a:rPr>
              <a:t> Tan Yong Ren</a:t>
            </a:r>
          </a:p>
          <a:p>
            <a:r>
              <a:rPr lang="en-SG" sz="2600" dirty="0">
                <a:latin typeface="Arial" panose="020B0604020202020204" pitchFamily="34" charset="0"/>
                <a:cs typeface="Arial" panose="020B0604020202020204" pitchFamily="34" charset="0"/>
              </a:rPr>
              <a:t>				Lim Quan-</a:t>
            </a:r>
            <a:r>
              <a:rPr lang="en-SG" sz="2600" dirty="0" err="1">
                <a:latin typeface="Arial" panose="020B0604020202020204" pitchFamily="34" charset="0"/>
                <a:cs typeface="Arial" panose="020B0604020202020204" pitchFamily="34" charset="0"/>
              </a:rPr>
              <a:t>Kun</a:t>
            </a:r>
            <a:r>
              <a:rPr lang="en-SG" sz="2600" dirty="0">
                <a:latin typeface="Arial" panose="020B0604020202020204" pitchFamily="34" charset="0"/>
                <a:cs typeface="Arial" panose="020B0604020202020204" pitchFamily="34" charset="0"/>
              </a:rPr>
              <a:t> Nicholas | Tan Kae Chuan</a:t>
            </a:r>
          </a:p>
          <a:p>
            <a:r>
              <a:rPr lang="en-SG" sz="2600" dirty="0">
                <a:latin typeface="Arial" panose="020B0604020202020204" pitchFamily="34" charset="0"/>
                <a:cs typeface="Arial" panose="020B0604020202020204" pitchFamily="34" charset="0"/>
              </a:rPr>
              <a:t>				Lee </a:t>
            </a:r>
            <a:r>
              <a:rPr lang="en-SG" sz="2600" dirty="0" err="1">
                <a:latin typeface="Arial" panose="020B0604020202020204" pitchFamily="34" charset="0"/>
                <a:cs typeface="Arial" panose="020B0604020202020204" pitchFamily="34" charset="0"/>
              </a:rPr>
              <a:t>Khai</a:t>
            </a:r>
            <a:r>
              <a:rPr lang="en-SG" sz="2600" dirty="0">
                <a:latin typeface="Arial" panose="020B0604020202020204" pitchFamily="34" charset="0"/>
                <a:cs typeface="Arial" panose="020B0604020202020204" pitchFamily="34" charset="0"/>
              </a:rPr>
              <a:t> Liang Eugene</a:t>
            </a:r>
          </a:p>
        </p:txBody>
      </p:sp>
      <p:sp>
        <p:nvSpPr>
          <p:cNvPr id="6" name="TextBox 5">
            <a:extLst>
              <a:ext uri="{FF2B5EF4-FFF2-40B4-BE49-F238E27FC236}">
                <a16:creationId xmlns:a16="http://schemas.microsoft.com/office/drawing/2014/main" id="{32E22DE8-16B7-4997-BA85-DAE77F8D919A}"/>
              </a:ext>
            </a:extLst>
          </p:cNvPr>
          <p:cNvSpPr txBox="1"/>
          <p:nvPr/>
        </p:nvSpPr>
        <p:spPr>
          <a:xfrm>
            <a:off x="2220803" y="3352800"/>
            <a:ext cx="17061081" cy="1200329"/>
          </a:xfrm>
          <a:prstGeom prst="rect">
            <a:avLst/>
          </a:prstGeom>
          <a:noFill/>
        </p:spPr>
        <p:txBody>
          <a:bodyPr wrap="none" rtlCol="0">
            <a:spAutoFit/>
          </a:bodyPr>
          <a:lstStyle/>
          <a:p>
            <a:r>
              <a:rPr lang="en-SG" sz="7200" b="1" dirty="0">
                <a:solidFill>
                  <a:schemeClr val="bg1"/>
                </a:solidFill>
                <a:latin typeface="Arial" panose="020B0604020202020204" pitchFamily="34" charset="0"/>
                <a:cs typeface="Arial" panose="020B0604020202020204" pitchFamily="34" charset="0"/>
              </a:rPr>
              <a:t>Routing Punggol Network with </a:t>
            </a:r>
            <a:r>
              <a:rPr lang="en-SG" sz="7200" b="1" dirty="0" err="1">
                <a:solidFill>
                  <a:schemeClr val="bg1"/>
                </a:solidFill>
                <a:latin typeface="Arial" panose="020B0604020202020204" pitchFamily="34" charset="0"/>
                <a:cs typeface="Arial" panose="020B0604020202020204" pitchFamily="34" charset="0"/>
              </a:rPr>
              <a:t>OSMnx</a:t>
            </a:r>
            <a:endParaRPr lang="en-SG" sz="7200" b="1" dirty="0">
              <a:solidFill>
                <a:schemeClr val="bg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9E70BC68-5832-466B-BF07-4E376BFF4D67}"/>
              </a:ext>
            </a:extLst>
          </p:cNvPr>
          <p:cNvSpPr txBox="1"/>
          <p:nvPr/>
        </p:nvSpPr>
        <p:spPr>
          <a:xfrm>
            <a:off x="5291096" y="6190385"/>
            <a:ext cx="1095172"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Goal</a:t>
            </a:r>
          </a:p>
        </p:txBody>
      </p:sp>
      <p:sp>
        <p:nvSpPr>
          <p:cNvPr id="8" name="TextBox 7">
            <a:extLst>
              <a:ext uri="{FF2B5EF4-FFF2-40B4-BE49-F238E27FC236}">
                <a16:creationId xmlns:a16="http://schemas.microsoft.com/office/drawing/2014/main" id="{CC3AF6B7-B443-49B3-BDC9-3CF15B9D33F8}"/>
              </a:ext>
            </a:extLst>
          </p:cNvPr>
          <p:cNvSpPr txBox="1"/>
          <p:nvPr/>
        </p:nvSpPr>
        <p:spPr>
          <a:xfrm>
            <a:off x="14102733" y="6190385"/>
            <a:ext cx="3716082"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Frameworks Used</a:t>
            </a:r>
          </a:p>
        </p:txBody>
      </p:sp>
      <p:sp>
        <p:nvSpPr>
          <p:cNvPr id="9" name="TextBox 8">
            <a:extLst>
              <a:ext uri="{FF2B5EF4-FFF2-40B4-BE49-F238E27FC236}">
                <a16:creationId xmlns:a16="http://schemas.microsoft.com/office/drawing/2014/main" id="{E2C5A754-04E1-42C2-9D57-6B0F50C57CD4}"/>
              </a:ext>
            </a:extLst>
          </p:cNvPr>
          <p:cNvSpPr txBox="1"/>
          <p:nvPr/>
        </p:nvSpPr>
        <p:spPr>
          <a:xfrm>
            <a:off x="871249" y="6991350"/>
            <a:ext cx="9549102" cy="2800767"/>
          </a:xfrm>
          <a:prstGeom prst="rect">
            <a:avLst/>
          </a:prstGeom>
          <a:noFill/>
        </p:spPr>
        <p:txBody>
          <a:bodyPr wrap="square" rtlCol="0">
            <a:spAutoFit/>
          </a:bodyPr>
          <a:lstStyle/>
          <a:p>
            <a:pPr algn="just"/>
            <a:r>
              <a:rPr lang="en-SG" sz="2200" dirty="0">
                <a:latin typeface="Arial" panose="020B0604020202020204" pitchFamily="34" charset="0"/>
                <a:cs typeface="Arial" panose="020B0604020202020204" pitchFamily="34" charset="0"/>
              </a:rPr>
              <a:t>The goal of this path finder is to provide ease to residents of Punggol in commuting, both easily and swiftly. ‘Punggol Mapper’ ensures that the end users would be able to commute to their destination while traveling at the shortest distance, saving both time and energy moving around.</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With SIT moving to its main campus in Punggol sometime in 2023, this path finder aims to help our students to travel around Punggol without difficulties, providing the necessary information needed to travel.</a:t>
            </a:r>
          </a:p>
        </p:txBody>
      </p:sp>
      <p:sp>
        <p:nvSpPr>
          <p:cNvPr id="10" name="TextBox 9">
            <a:extLst>
              <a:ext uri="{FF2B5EF4-FFF2-40B4-BE49-F238E27FC236}">
                <a16:creationId xmlns:a16="http://schemas.microsoft.com/office/drawing/2014/main" id="{FE11DF14-EDAA-40FF-9DB7-69AF97BC962F}"/>
              </a:ext>
            </a:extLst>
          </p:cNvPr>
          <p:cNvSpPr txBox="1"/>
          <p:nvPr/>
        </p:nvSpPr>
        <p:spPr>
          <a:xfrm>
            <a:off x="10968039" y="6991350"/>
            <a:ext cx="9549102" cy="3170099"/>
          </a:xfrm>
          <a:prstGeom prst="rect">
            <a:avLst/>
          </a:prstGeom>
          <a:noFill/>
        </p:spPr>
        <p:txBody>
          <a:bodyPr wrap="square" rtlCol="0">
            <a:spAutoFit/>
          </a:bodyPr>
          <a:lstStyle/>
          <a:p>
            <a:r>
              <a:rPr lang="en-SG" sz="2200" b="1" dirty="0">
                <a:latin typeface="Arial" panose="020B0604020202020204" pitchFamily="34" charset="0"/>
                <a:cs typeface="Arial" panose="020B0604020202020204" pitchFamily="34" charset="0"/>
              </a:rPr>
              <a:t>Routing Specifics</a:t>
            </a:r>
          </a:p>
          <a:p>
            <a:pPr marL="285750" indent="-285750">
              <a:buFont typeface="Arial" panose="020B0604020202020204" pitchFamily="34" charset="0"/>
              <a:buChar char="•"/>
            </a:pPr>
            <a:r>
              <a:rPr lang="en-SG" sz="2200" dirty="0" err="1">
                <a:latin typeface="Arial" panose="020B0604020202020204" pitchFamily="34" charset="0"/>
                <a:cs typeface="Arial" panose="020B0604020202020204" pitchFamily="34" charset="0"/>
              </a:rPr>
              <a:t>OSMnx</a:t>
            </a:r>
            <a:r>
              <a:rPr lang="en-SG" sz="2200" dirty="0">
                <a:latin typeface="Arial" panose="020B0604020202020204" pitchFamily="34" charset="0"/>
                <a:cs typeface="Arial" panose="020B0604020202020204" pitchFamily="34" charset="0"/>
              </a:rPr>
              <a:t> – Python for Street Networks</a:t>
            </a:r>
          </a:p>
          <a:p>
            <a:pPr lvl="1"/>
            <a:r>
              <a:rPr lang="en-SG" sz="2200" dirty="0">
                <a:latin typeface="Arial" panose="020B0604020202020204" pitchFamily="34" charset="0"/>
                <a:cs typeface="Arial" panose="020B0604020202020204" pitchFamily="34" charset="0"/>
              </a:rPr>
              <a:t>(</a:t>
            </a:r>
            <a:r>
              <a:rPr lang="en-SG" sz="2200" dirty="0">
                <a:latin typeface="Arial" panose="020B0604020202020204" pitchFamily="34" charset="0"/>
                <a:cs typeface="Arial" panose="020B0604020202020204" pitchFamily="34" charset="0"/>
                <a:hlinkClick r:id="rId5"/>
              </a:rPr>
              <a:t>https://github.com/gboeing/osmnx</a:t>
            </a:r>
            <a:r>
              <a:rPr lang="en-SG" sz="22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SG" sz="2200" dirty="0">
                <a:latin typeface="Arial" panose="020B0604020202020204" pitchFamily="34" charset="0"/>
                <a:cs typeface="Arial" panose="020B0604020202020204" pitchFamily="34" charset="0"/>
              </a:rPr>
              <a:t>Folium – Python Data, leaflet.js Maps</a:t>
            </a:r>
          </a:p>
          <a:p>
            <a:r>
              <a:rPr lang="en-SG" sz="2200" dirty="0">
                <a:latin typeface="Arial" panose="020B0604020202020204" pitchFamily="34" charset="0"/>
                <a:cs typeface="Arial" panose="020B0604020202020204" pitchFamily="34" charset="0"/>
              </a:rPr>
              <a:t>	(</a:t>
            </a:r>
            <a:r>
              <a:rPr lang="en-SG" sz="2200" dirty="0">
                <a:latin typeface="Arial" panose="020B0604020202020204" pitchFamily="34" charset="0"/>
                <a:cs typeface="Arial" panose="020B0604020202020204" pitchFamily="34" charset="0"/>
                <a:hlinkClick r:id="rId6"/>
              </a:rPr>
              <a:t>https://python-visualization.github.io/folium/</a:t>
            </a:r>
            <a:r>
              <a:rPr lang="en-SG" sz="22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SG" sz="2200" dirty="0">
              <a:latin typeface="Arial" panose="020B0604020202020204" pitchFamily="34" charset="0"/>
              <a:cs typeface="Arial" panose="020B0604020202020204" pitchFamily="34" charset="0"/>
            </a:endParaRPr>
          </a:p>
          <a:p>
            <a:r>
              <a:rPr lang="en-SG" sz="2200" b="1" dirty="0">
                <a:latin typeface="Arial" panose="020B0604020202020204" pitchFamily="34" charset="0"/>
                <a:cs typeface="Arial" panose="020B0604020202020204" pitchFamily="34" charset="0"/>
              </a:rPr>
              <a:t>Visualisation</a:t>
            </a:r>
          </a:p>
          <a:p>
            <a:pPr marL="285750" indent="-285750">
              <a:buFont typeface="Arial" panose="020B0604020202020204" pitchFamily="34" charset="0"/>
              <a:buChar char="•"/>
            </a:pPr>
            <a:r>
              <a:rPr lang="en-SG" sz="2200" dirty="0">
                <a:latin typeface="Arial" panose="020B0604020202020204" pitchFamily="34" charset="0"/>
                <a:cs typeface="Arial" panose="020B0604020202020204" pitchFamily="34" charset="0"/>
              </a:rPr>
              <a:t>Django – Python High-Level Web Framework</a:t>
            </a:r>
          </a:p>
          <a:p>
            <a:r>
              <a:rPr lang="en-SG" sz="2200" dirty="0">
                <a:latin typeface="Arial" panose="020B0604020202020204" pitchFamily="34" charset="0"/>
                <a:cs typeface="Arial" panose="020B0604020202020204" pitchFamily="34" charset="0"/>
              </a:rPr>
              <a:t>	(</a:t>
            </a:r>
            <a:r>
              <a:rPr lang="en-SG" sz="2400" dirty="0">
                <a:latin typeface="Arial" panose="020B0604020202020204" pitchFamily="34" charset="0"/>
                <a:cs typeface="Arial" panose="020B0604020202020204" pitchFamily="34" charset="0"/>
                <a:hlinkClick r:id="rId7"/>
              </a:rPr>
              <a:t>https://www.djangoproject.com/</a:t>
            </a:r>
            <a:r>
              <a:rPr lang="en-SG" sz="2400" dirty="0">
                <a:latin typeface="Arial" panose="020B0604020202020204" pitchFamily="34" charset="0"/>
                <a:cs typeface="Arial" panose="020B0604020202020204" pitchFamily="34" charset="0"/>
              </a:rPr>
              <a:t>)</a:t>
            </a:r>
            <a:endParaRPr lang="en-SG" sz="2200" dirty="0">
              <a:latin typeface="Arial" panose="020B0604020202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2A255E14-BD52-4D1A-AE1E-56A2C80F404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7503955" y="7271598"/>
            <a:ext cx="952500" cy="9525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penStreetMap - Wikipedia">
            <a:extLst>
              <a:ext uri="{FF2B5EF4-FFF2-40B4-BE49-F238E27FC236}">
                <a16:creationId xmlns:a16="http://schemas.microsoft.com/office/drawing/2014/main" id="{9AB568FD-1DCC-4373-8247-2BE53807C1C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9004143" y="6991350"/>
            <a:ext cx="1512996" cy="151299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w to Build Chat into Django Applications with Twilio ...">
            <a:extLst>
              <a:ext uri="{FF2B5EF4-FFF2-40B4-BE49-F238E27FC236}">
                <a16:creationId xmlns:a16="http://schemas.microsoft.com/office/drawing/2014/main" id="{C905F10D-E72F-4228-9A51-B483F8045F07}"/>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345314" y="8888211"/>
            <a:ext cx="3171825" cy="1438275"/>
          </a:xfrm>
          <a:prstGeom prst="rect">
            <a:avLst/>
          </a:prstGeom>
          <a:noFill/>
          <a:extLst>
            <a:ext uri="{909E8E84-426E-40DD-AFC4-6F175D3DCCD1}">
              <a14:hiddenFill xmlns:a14="http://schemas.microsoft.com/office/drawing/2010/main">
                <a:solidFill>
                  <a:srgbClr val="FFFFFF"/>
                </a:solidFill>
              </a14:hiddenFill>
            </a:ext>
          </a:extLst>
        </p:spPr>
      </p:pic>
      <p:sp>
        <p:nvSpPr>
          <p:cNvPr id="11" name="Minus Sign 10">
            <a:extLst>
              <a:ext uri="{FF2B5EF4-FFF2-40B4-BE49-F238E27FC236}">
                <a16:creationId xmlns:a16="http://schemas.microsoft.com/office/drawing/2014/main" id="{BFC78A19-1D78-42C9-A2AA-064EE5822924}"/>
              </a:ext>
            </a:extLst>
          </p:cNvPr>
          <p:cNvSpPr/>
          <p:nvPr/>
        </p:nvSpPr>
        <p:spPr>
          <a:xfrm>
            <a:off x="-2469357" y="10349312"/>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5" name="TextBox 14">
            <a:extLst>
              <a:ext uri="{FF2B5EF4-FFF2-40B4-BE49-F238E27FC236}">
                <a16:creationId xmlns:a16="http://schemas.microsoft.com/office/drawing/2014/main" id="{95D58346-3615-4E0B-BB58-41871997DC4E}"/>
              </a:ext>
            </a:extLst>
          </p:cNvPr>
          <p:cNvSpPr txBox="1"/>
          <p:nvPr/>
        </p:nvSpPr>
        <p:spPr>
          <a:xfrm>
            <a:off x="9690796" y="10883757"/>
            <a:ext cx="2121093"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Algorithm</a:t>
            </a:r>
          </a:p>
        </p:txBody>
      </p:sp>
      <p:sp>
        <p:nvSpPr>
          <p:cNvPr id="16" name="TextBox 15">
            <a:extLst>
              <a:ext uri="{FF2B5EF4-FFF2-40B4-BE49-F238E27FC236}">
                <a16:creationId xmlns:a16="http://schemas.microsoft.com/office/drawing/2014/main" id="{2B12B957-0DC5-4D5E-B8BA-A0F7B1B4641B}"/>
              </a:ext>
            </a:extLst>
          </p:cNvPr>
          <p:cNvSpPr txBox="1"/>
          <p:nvPr/>
        </p:nvSpPr>
        <p:spPr>
          <a:xfrm>
            <a:off x="871249" y="11447774"/>
            <a:ext cx="9549102" cy="3816429"/>
          </a:xfrm>
          <a:prstGeom prst="rect">
            <a:avLst/>
          </a:prstGeom>
          <a:noFill/>
        </p:spPr>
        <p:txBody>
          <a:bodyPr wrap="square" rtlCol="0">
            <a:spAutoFit/>
          </a:bodyPr>
          <a:lstStyle/>
          <a:p>
            <a:pPr algn="just"/>
            <a:r>
              <a:rPr lang="en-SG" sz="2200" dirty="0">
                <a:latin typeface="Arial" panose="020B0604020202020204" pitchFamily="34" charset="0"/>
                <a:cs typeface="Arial" panose="020B0604020202020204" pitchFamily="34" charset="0"/>
              </a:rPr>
              <a:t>So, how do we ensure that we provide the best to our users?</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The answer to that is.. by utilising popular useful algorithms! The A* Search Algorithm, which is widely used by famous path finder application namely, Google Maps. This algorithm can be used to determine the shortest path for driving, riding, walking and even cycling!</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Another such algorithm that we apply is the Breadth First Search Algorithm. This algorithm is used to route the shortest path for when public transport is the mode of traveling. Why so you asked? That is because buses and trains have predefined destinations to follow!</a:t>
            </a:r>
          </a:p>
        </p:txBody>
      </p:sp>
      <p:pic>
        <p:nvPicPr>
          <p:cNvPr id="17" name="Picture 16">
            <a:extLst>
              <a:ext uri="{FF2B5EF4-FFF2-40B4-BE49-F238E27FC236}">
                <a16:creationId xmlns:a16="http://schemas.microsoft.com/office/drawing/2014/main" id="{D590EA9F-E208-4C48-AC00-4732335D4C31}"/>
              </a:ext>
            </a:extLst>
          </p:cNvPr>
          <p:cNvPicPr>
            <a:picLocks noChangeAspect="1"/>
          </p:cNvPicPr>
          <p:nvPr/>
        </p:nvPicPr>
        <p:blipFill>
          <a:blip r:embed="rId11"/>
          <a:stretch>
            <a:fillRect/>
          </a:stretch>
        </p:blipFill>
        <p:spPr>
          <a:xfrm>
            <a:off x="12756802" y="11447774"/>
            <a:ext cx="5699653" cy="3680702"/>
          </a:xfrm>
          <a:prstGeom prst="rect">
            <a:avLst/>
          </a:prstGeom>
        </p:spPr>
      </p:pic>
      <p:sp>
        <p:nvSpPr>
          <p:cNvPr id="21" name="TextBox 20">
            <a:extLst>
              <a:ext uri="{FF2B5EF4-FFF2-40B4-BE49-F238E27FC236}">
                <a16:creationId xmlns:a16="http://schemas.microsoft.com/office/drawing/2014/main" id="{967BFB22-6AF0-4902-849B-A79D1EFE91AF}"/>
              </a:ext>
            </a:extLst>
          </p:cNvPr>
          <p:cNvSpPr txBox="1"/>
          <p:nvPr/>
        </p:nvSpPr>
        <p:spPr>
          <a:xfrm>
            <a:off x="12660053" y="15268221"/>
            <a:ext cx="5893149" cy="430887"/>
          </a:xfrm>
          <a:prstGeom prst="rect">
            <a:avLst/>
          </a:prstGeom>
          <a:noFill/>
        </p:spPr>
        <p:txBody>
          <a:bodyPr wrap="square" rtlCol="0">
            <a:spAutoFit/>
          </a:bodyPr>
          <a:lstStyle/>
          <a:p>
            <a:pPr algn="ctr"/>
            <a:r>
              <a:rPr lang="en-SG" sz="2200" i="1" dirty="0">
                <a:latin typeface="Arial" panose="020B0604020202020204" pitchFamily="34" charset="0"/>
                <a:cs typeface="Arial" panose="020B0604020202020204" pitchFamily="34" charset="0"/>
              </a:rPr>
              <a:t>^ Exclusive sneak peak to our implementation</a:t>
            </a:r>
          </a:p>
        </p:txBody>
      </p:sp>
      <p:sp>
        <p:nvSpPr>
          <p:cNvPr id="22" name="Minus Sign 21">
            <a:extLst>
              <a:ext uri="{FF2B5EF4-FFF2-40B4-BE49-F238E27FC236}">
                <a16:creationId xmlns:a16="http://schemas.microsoft.com/office/drawing/2014/main" id="{501FEFC4-D28A-4D64-94A7-41262E8FB7FC}"/>
              </a:ext>
            </a:extLst>
          </p:cNvPr>
          <p:cNvSpPr/>
          <p:nvPr/>
        </p:nvSpPr>
        <p:spPr>
          <a:xfrm>
            <a:off x="-2507456" y="15512664"/>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3" name="TextBox 22">
            <a:extLst>
              <a:ext uri="{FF2B5EF4-FFF2-40B4-BE49-F238E27FC236}">
                <a16:creationId xmlns:a16="http://schemas.microsoft.com/office/drawing/2014/main" id="{85855ED0-A770-483D-B124-841371CF216E}"/>
              </a:ext>
            </a:extLst>
          </p:cNvPr>
          <p:cNvSpPr txBox="1"/>
          <p:nvPr/>
        </p:nvSpPr>
        <p:spPr>
          <a:xfrm>
            <a:off x="9338134" y="16108624"/>
            <a:ext cx="2826415" cy="584775"/>
          </a:xfrm>
          <a:prstGeom prst="rect">
            <a:avLst/>
          </a:prstGeom>
          <a:noFill/>
        </p:spPr>
        <p:txBody>
          <a:bodyPr wrap="none" rtlCol="0">
            <a:spAutoFit/>
          </a:bodyPr>
          <a:lstStyle/>
          <a:p>
            <a:r>
              <a:rPr lang="en-SG" sz="3200" b="1" u="sng" dirty="0" err="1">
                <a:latin typeface="Arial" panose="020B0604020202020204" pitchFamily="34" charset="0"/>
                <a:cs typeface="Arial" panose="020B0604020202020204" pitchFamily="34" charset="0"/>
              </a:rPr>
              <a:t>Demostration</a:t>
            </a:r>
            <a:endParaRPr lang="en-SG" sz="3200" b="1" u="sng" dirty="0">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DD6BD6D1-F45C-4207-8F85-F309E98D0ACA}"/>
              </a:ext>
            </a:extLst>
          </p:cNvPr>
          <p:cNvSpPr txBox="1"/>
          <p:nvPr/>
        </p:nvSpPr>
        <p:spPr>
          <a:xfrm>
            <a:off x="1884498" y="16771900"/>
            <a:ext cx="17733685" cy="1107996"/>
          </a:xfrm>
          <a:prstGeom prst="rect">
            <a:avLst/>
          </a:prstGeom>
          <a:noFill/>
        </p:spPr>
        <p:txBody>
          <a:bodyPr wrap="square" rtlCol="0">
            <a:spAutoFit/>
          </a:bodyPr>
          <a:lstStyle/>
          <a:p>
            <a:pPr algn="ctr"/>
            <a:r>
              <a:rPr lang="en-SG" sz="2200" dirty="0">
                <a:latin typeface="Arial" panose="020B0604020202020204" pitchFamily="34" charset="0"/>
                <a:cs typeface="Arial" panose="020B0604020202020204" pitchFamily="34" charset="0"/>
              </a:rPr>
              <a:t>Let’s say you live in Punggol District in the following location: </a:t>
            </a:r>
            <a:r>
              <a:rPr lang="en-US" sz="2200" dirty="0">
                <a:latin typeface="Arial" panose="020B0604020202020204" pitchFamily="34" charset="0"/>
                <a:cs typeface="Arial" panose="020B0604020202020204" pitchFamily="34" charset="0"/>
              </a:rPr>
              <a:t>102 Punggol Drive Singapore 820102</a:t>
            </a:r>
          </a:p>
          <a:p>
            <a:pPr algn="ctr"/>
            <a:endParaRPr lang="en-US" sz="2200" dirty="0">
              <a:latin typeface="Arial" panose="020B0604020202020204" pitchFamily="34" charset="0"/>
              <a:cs typeface="Arial" panose="020B0604020202020204" pitchFamily="34" charset="0"/>
            </a:endParaRPr>
          </a:p>
          <a:p>
            <a:pPr algn="ctr"/>
            <a:r>
              <a:rPr lang="en-US" sz="2200" dirty="0">
                <a:latin typeface="Arial" panose="020B0604020202020204" pitchFamily="34" charset="0"/>
                <a:cs typeface="Arial" panose="020B0604020202020204" pitchFamily="34" charset="0"/>
              </a:rPr>
              <a:t>So how do you head home from NE17 Punggol Station?</a:t>
            </a:r>
            <a:endParaRPr lang="en-SG" sz="2200" dirty="0">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B5C067E7-CCAE-4489-8049-A9739FA62794}"/>
              </a:ext>
            </a:extLst>
          </p:cNvPr>
          <p:cNvSpPr txBox="1"/>
          <p:nvPr/>
        </p:nvSpPr>
        <p:spPr>
          <a:xfrm>
            <a:off x="1869114" y="18370425"/>
            <a:ext cx="4862657"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Step 1</a:t>
            </a:r>
            <a:r>
              <a:rPr lang="en-SG" sz="2200" dirty="0">
                <a:latin typeface="Arial" panose="020B0604020202020204" pitchFamily="34" charset="0"/>
                <a:cs typeface="Arial" panose="020B0604020202020204" pitchFamily="34" charset="0"/>
              </a:rPr>
              <a:t>: Key in the necessary details</a:t>
            </a:r>
          </a:p>
        </p:txBody>
      </p:sp>
      <p:sp>
        <p:nvSpPr>
          <p:cNvPr id="28" name="TextBox 27">
            <a:extLst>
              <a:ext uri="{FF2B5EF4-FFF2-40B4-BE49-F238E27FC236}">
                <a16:creationId xmlns:a16="http://schemas.microsoft.com/office/drawing/2014/main" id="{048195E1-93C5-43FD-A148-E69F1951B5C1}"/>
              </a:ext>
            </a:extLst>
          </p:cNvPr>
          <p:cNvSpPr txBox="1"/>
          <p:nvPr/>
        </p:nvSpPr>
        <p:spPr>
          <a:xfrm>
            <a:off x="1884498" y="21183623"/>
            <a:ext cx="4862657"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Step 2</a:t>
            </a:r>
            <a:r>
              <a:rPr lang="en-SG" sz="2200" dirty="0">
                <a:latin typeface="Arial" panose="020B0604020202020204" pitchFamily="34" charset="0"/>
                <a:cs typeface="Arial" panose="020B0604020202020204" pitchFamily="34" charset="0"/>
              </a:rPr>
              <a:t>: Profit!</a:t>
            </a:r>
          </a:p>
        </p:txBody>
      </p:sp>
      <p:pic>
        <p:nvPicPr>
          <p:cNvPr id="33" name="Picture 32">
            <a:extLst>
              <a:ext uri="{FF2B5EF4-FFF2-40B4-BE49-F238E27FC236}">
                <a16:creationId xmlns:a16="http://schemas.microsoft.com/office/drawing/2014/main" id="{6F382A1F-6C01-4BE6-B9D1-2CE450E7D4E9}"/>
              </a:ext>
            </a:extLst>
          </p:cNvPr>
          <p:cNvPicPr>
            <a:picLocks noChangeAspect="1"/>
          </p:cNvPicPr>
          <p:nvPr/>
        </p:nvPicPr>
        <p:blipFill rotWithShape="1">
          <a:blip r:embed="rId12"/>
          <a:srcRect t="9687" r="30717" b="39670"/>
          <a:stretch/>
        </p:blipFill>
        <p:spPr>
          <a:xfrm>
            <a:off x="7192674" y="18107826"/>
            <a:ext cx="7117332" cy="2926392"/>
          </a:xfrm>
          <a:prstGeom prst="rect">
            <a:avLst/>
          </a:prstGeom>
        </p:spPr>
      </p:pic>
      <p:pic>
        <p:nvPicPr>
          <p:cNvPr id="34" name="Picture 33">
            <a:extLst>
              <a:ext uri="{FF2B5EF4-FFF2-40B4-BE49-F238E27FC236}">
                <a16:creationId xmlns:a16="http://schemas.microsoft.com/office/drawing/2014/main" id="{DB9F08C5-5FB4-43D2-ACDF-F8179F594530}"/>
              </a:ext>
            </a:extLst>
          </p:cNvPr>
          <p:cNvPicPr>
            <a:picLocks noChangeAspect="1"/>
          </p:cNvPicPr>
          <p:nvPr/>
        </p:nvPicPr>
        <p:blipFill rotWithShape="1">
          <a:blip r:embed="rId13"/>
          <a:srcRect l="25521" t="9624" r="32075" b="23845"/>
          <a:stretch/>
        </p:blipFill>
        <p:spPr>
          <a:xfrm>
            <a:off x="6613223" y="21614510"/>
            <a:ext cx="3773773" cy="3330521"/>
          </a:xfrm>
          <a:prstGeom prst="rect">
            <a:avLst/>
          </a:prstGeom>
        </p:spPr>
      </p:pic>
      <p:sp>
        <p:nvSpPr>
          <p:cNvPr id="39" name="TextBox 38">
            <a:extLst>
              <a:ext uri="{FF2B5EF4-FFF2-40B4-BE49-F238E27FC236}">
                <a16:creationId xmlns:a16="http://schemas.microsoft.com/office/drawing/2014/main" id="{A335C266-CFA4-49C6-B8AF-52CCCC437012}"/>
              </a:ext>
            </a:extLst>
          </p:cNvPr>
          <p:cNvSpPr txBox="1"/>
          <p:nvPr/>
        </p:nvSpPr>
        <p:spPr>
          <a:xfrm>
            <a:off x="6584553" y="24544362"/>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LRT</a:t>
            </a:r>
            <a:endParaRPr lang="en-SG" sz="2200" dirty="0">
              <a:latin typeface="Arial" panose="020B0604020202020204" pitchFamily="34" charset="0"/>
              <a:cs typeface="Arial" panose="020B0604020202020204" pitchFamily="34" charset="0"/>
            </a:endParaRPr>
          </a:p>
        </p:txBody>
      </p:sp>
      <p:pic>
        <p:nvPicPr>
          <p:cNvPr id="37" name="Picture 36">
            <a:extLst>
              <a:ext uri="{FF2B5EF4-FFF2-40B4-BE49-F238E27FC236}">
                <a16:creationId xmlns:a16="http://schemas.microsoft.com/office/drawing/2014/main" id="{E2E5EEF2-03D3-4C42-82CE-F1DD7C0B6AC0}"/>
              </a:ext>
            </a:extLst>
          </p:cNvPr>
          <p:cNvPicPr>
            <a:picLocks noChangeAspect="1"/>
          </p:cNvPicPr>
          <p:nvPr/>
        </p:nvPicPr>
        <p:blipFill rotWithShape="1">
          <a:blip r:embed="rId14"/>
          <a:srcRect l="25460" t="11671" r="32331" b="40502"/>
          <a:stretch/>
        </p:blipFill>
        <p:spPr>
          <a:xfrm>
            <a:off x="10461925" y="21614509"/>
            <a:ext cx="5218890" cy="3326381"/>
          </a:xfrm>
          <a:prstGeom prst="rect">
            <a:avLst/>
          </a:prstGeom>
        </p:spPr>
      </p:pic>
      <p:sp>
        <p:nvSpPr>
          <p:cNvPr id="35" name="TextBox 34">
            <a:extLst>
              <a:ext uri="{FF2B5EF4-FFF2-40B4-BE49-F238E27FC236}">
                <a16:creationId xmlns:a16="http://schemas.microsoft.com/office/drawing/2014/main" id="{FEF14C95-98EA-4801-9F72-B1A6F0F7B9CC}"/>
              </a:ext>
            </a:extLst>
          </p:cNvPr>
          <p:cNvSpPr txBox="1"/>
          <p:nvPr/>
        </p:nvSpPr>
        <p:spPr>
          <a:xfrm>
            <a:off x="10461925" y="24481882"/>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Walking</a:t>
            </a:r>
            <a:endParaRPr lang="en-SG" sz="2200" dirty="0">
              <a:latin typeface="Arial" panose="020B0604020202020204" pitchFamily="34" charset="0"/>
              <a:cs typeface="Arial" panose="020B0604020202020204" pitchFamily="34" charset="0"/>
            </a:endParaRPr>
          </a:p>
        </p:txBody>
      </p:sp>
      <p:pic>
        <p:nvPicPr>
          <p:cNvPr id="40" name="Picture 39">
            <a:extLst>
              <a:ext uri="{FF2B5EF4-FFF2-40B4-BE49-F238E27FC236}">
                <a16:creationId xmlns:a16="http://schemas.microsoft.com/office/drawing/2014/main" id="{271202B8-E9AA-45D4-A2D4-8521464E5C57}"/>
              </a:ext>
            </a:extLst>
          </p:cNvPr>
          <p:cNvPicPr>
            <a:picLocks noChangeAspect="1"/>
          </p:cNvPicPr>
          <p:nvPr/>
        </p:nvPicPr>
        <p:blipFill rotWithShape="1">
          <a:blip r:embed="rId15"/>
          <a:srcRect l="25587" t="10884" r="23684" b="39051"/>
          <a:stretch/>
        </p:blipFill>
        <p:spPr>
          <a:xfrm>
            <a:off x="15696555" y="21609450"/>
            <a:ext cx="4830067" cy="3326381"/>
          </a:xfrm>
          <a:prstGeom prst="rect">
            <a:avLst/>
          </a:prstGeom>
        </p:spPr>
      </p:pic>
      <p:pic>
        <p:nvPicPr>
          <p:cNvPr id="42" name="Picture 41">
            <a:extLst>
              <a:ext uri="{FF2B5EF4-FFF2-40B4-BE49-F238E27FC236}">
                <a16:creationId xmlns:a16="http://schemas.microsoft.com/office/drawing/2014/main" id="{C0B872C9-B839-4061-B0AB-77EE80B811ED}"/>
              </a:ext>
            </a:extLst>
          </p:cNvPr>
          <p:cNvPicPr>
            <a:picLocks noChangeAspect="1"/>
          </p:cNvPicPr>
          <p:nvPr/>
        </p:nvPicPr>
        <p:blipFill rotWithShape="1">
          <a:blip r:embed="rId16"/>
          <a:srcRect t="9687" r="29206" b="24829"/>
          <a:stretch/>
        </p:blipFill>
        <p:spPr>
          <a:xfrm>
            <a:off x="880437" y="21614510"/>
            <a:ext cx="5693192" cy="3330521"/>
          </a:xfrm>
          <a:prstGeom prst="rect">
            <a:avLst/>
          </a:prstGeom>
        </p:spPr>
      </p:pic>
      <p:sp>
        <p:nvSpPr>
          <p:cNvPr id="44" name="TextBox 43">
            <a:extLst>
              <a:ext uri="{FF2B5EF4-FFF2-40B4-BE49-F238E27FC236}">
                <a16:creationId xmlns:a16="http://schemas.microsoft.com/office/drawing/2014/main" id="{402F126D-CD4C-4670-8DDD-370F006FC440}"/>
              </a:ext>
            </a:extLst>
          </p:cNvPr>
          <p:cNvSpPr txBox="1"/>
          <p:nvPr/>
        </p:nvSpPr>
        <p:spPr>
          <a:xfrm>
            <a:off x="15755744" y="24514144"/>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Driving</a:t>
            </a:r>
            <a:endParaRPr lang="en-SG" sz="2200" dirty="0">
              <a:latin typeface="Arial" panose="020B0604020202020204" pitchFamily="34" charset="0"/>
              <a:cs typeface="Arial" panose="020B0604020202020204" pitchFamily="34" charset="0"/>
            </a:endParaRPr>
          </a:p>
        </p:txBody>
      </p:sp>
      <p:sp>
        <p:nvSpPr>
          <p:cNvPr id="45" name="Minus Sign 44">
            <a:extLst>
              <a:ext uri="{FF2B5EF4-FFF2-40B4-BE49-F238E27FC236}">
                <a16:creationId xmlns:a16="http://schemas.microsoft.com/office/drawing/2014/main" id="{5EFF9F19-BEC6-4207-A5EB-A675072781B6}"/>
              </a:ext>
            </a:extLst>
          </p:cNvPr>
          <p:cNvSpPr/>
          <p:nvPr/>
        </p:nvSpPr>
        <p:spPr>
          <a:xfrm>
            <a:off x="-2526506" y="24755456"/>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46" name="TextBox 45">
            <a:extLst>
              <a:ext uri="{FF2B5EF4-FFF2-40B4-BE49-F238E27FC236}">
                <a16:creationId xmlns:a16="http://schemas.microsoft.com/office/drawing/2014/main" id="{A6CFB7C2-D6B6-446C-B89D-6E830C8D0CE6}"/>
              </a:ext>
            </a:extLst>
          </p:cNvPr>
          <p:cNvSpPr txBox="1"/>
          <p:nvPr/>
        </p:nvSpPr>
        <p:spPr>
          <a:xfrm>
            <a:off x="9805407" y="25228793"/>
            <a:ext cx="1891865"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Features</a:t>
            </a:r>
          </a:p>
        </p:txBody>
      </p:sp>
      <p:sp>
        <p:nvSpPr>
          <p:cNvPr id="47" name="TextBox 46">
            <a:extLst>
              <a:ext uri="{FF2B5EF4-FFF2-40B4-BE49-F238E27FC236}">
                <a16:creationId xmlns:a16="http://schemas.microsoft.com/office/drawing/2014/main" id="{2BE152E9-AC3A-4933-B391-1382475632FE}"/>
              </a:ext>
            </a:extLst>
          </p:cNvPr>
          <p:cNvSpPr txBox="1"/>
          <p:nvPr/>
        </p:nvSpPr>
        <p:spPr>
          <a:xfrm>
            <a:off x="918032" y="25923385"/>
            <a:ext cx="9549102" cy="1785104"/>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Bus &amp; LRT</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which Service to take</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all the Stations/Bus Stops in order</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Cost of Travel</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Estimated Travel Time</a:t>
            </a:r>
          </a:p>
        </p:txBody>
      </p:sp>
      <p:sp>
        <p:nvSpPr>
          <p:cNvPr id="48" name="TextBox 47">
            <a:extLst>
              <a:ext uri="{FF2B5EF4-FFF2-40B4-BE49-F238E27FC236}">
                <a16:creationId xmlns:a16="http://schemas.microsoft.com/office/drawing/2014/main" id="{4E59A82E-6135-418C-AEF0-80AB818361B6}"/>
              </a:ext>
            </a:extLst>
          </p:cNvPr>
          <p:cNvSpPr txBox="1"/>
          <p:nvPr/>
        </p:nvSpPr>
        <p:spPr>
          <a:xfrm>
            <a:off x="10751339" y="25927094"/>
            <a:ext cx="9549102" cy="1785104"/>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Walking &amp; Driving</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Assumes Walking Speed: 5 km/h &amp; Driving Speed 50 km/h</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Estimated Travel Time</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Total Distance Covered</a:t>
            </a:r>
          </a:p>
          <a:p>
            <a:pPr marL="342900" indent="-342900" algn="just">
              <a:buFont typeface="Arial" panose="020B0604020202020204" pitchFamily="34" charset="0"/>
              <a:buChar char="•"/>
            </a:pPr>
            <a:endParaRPr lang="en-SG" sz="2200"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29EC1813-5DC5-4774-8755-96564B5364AD}"/>
              </a:ext>
            </a:extLst>
          </p:cNvPr>
          <p:cNvSpPr txBox="1"/>
          <p:nvPr/>
        </p:nvSpPr>
        <p:spPr>
          <a:xfrm>
            <a:off x="2935798" y="24537045"/>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Bus</a:t>
            </a:r>
            <a:endParaRPr lang="en-SG" sz="2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923351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14165" y="890900"/>
            <a:ext cx="13805646" cy="28540967"/>
          </a:xfrm>
          <a:prstGeom prst="rect">
            <a:avLst/>
          </a:prstGeom>
        </p:spPr>
      </p:pic>
    </p:spTree>
    <p:extLst>
      <p:ext uri="{BB962C8B-B14F-4D97-AF65-F5344CB8AC3E}">
        <p14:creationId xmlns:p14="http://schemas.microsoft.com/office/powerpoint/2010/main" val="1429019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3128" y="-5578741"/>
            <a:ext cx="22716652" cy="36265492"/>
          </a:xfrm>
          <a:prstGeom prst="rect">
            <a:avLst/>
          </a:prstGeom>
        </p:spPr>
      </p:pic>
      <p:pic>
        <p:nvPicPr>
          <p:cNvPr id="7" name="Picture 6">
            <a:extLst>
              <a:ext uri="{FF2B5EF4-FFF2-40B4-BE49-F238E27FC236}">
                <a16:creationId xmlns:a16="http://schemas.microsoft.com/office/drawing/2014/main" id="{11C09101-947C-47F3-B245-B6FC0C56562E}"/>
              </a:ext>
            </a:extLst>
          </p:cNvPr>
          <p:cNvPicPr>
            <a:picLocks noChangeAspect="1"/>
          </p:cNvPicPr>
          <p:nvPr/>
        </p:nvPicPr>
        <p:blipFill>
          <a:blip r:embed="rId4"/>
          <a:stretch>
            <a:fillRect/>
          </a:stretch>
        </p:blipFill>
        <p:spPr>
          <a:xfrm>
            <a:off x="5086061" y="892968"/>
            <a:ext cx="5665283" cy="802482"/>
          </a:xfrm>
          <a:prstGeom prst="rect">
            <a:avLst/>
          </a:prstGeom>
        </p:spPr>
      </p:pic>
      <p:sp>
        <p:nvSpPr>
          <p:cNvPr id="8" name="TextBox 7">
            <a:extLst>
              <a:ext uri="{FF2B5EF4-FFF2-40B4-BE49-F238E27FC236}">
                <a16:creationId xmlns:a16="http://schemas.microsoft.com/office/drawing/2014/main" id="{55BF7227-3062-4E2F-BE70-CDE71210BE0E}"/>
              </a:ext>
            </a:extLst>
          </p:cNvPr>
          <p:cNvSpPr txBox="1"/>
          <p:nvPr/>
        </p:nvSpPr>
        <p:spPr>
          <a:xfrm>
            <a:off x="11087100" y="533400"/>
            <a:ext cx="9747348" cy="1692771"/>
          </a:xfrm>
          <a:prstGeom prst="rect">
            <a:avLst/>
          </a:prstGeom>
          <a:noFill/>
        </p:spPr>
        <p:txBody>
          <a:bodyPr wrap="square" rtlCol="0">
            <a:spAutoFit/>
          </a:bodyPr>
          <a:lstStyle/>
          <a:p>
            <a:r>
              <a:rPr lang="en-SG" sz="2600" b="1" dirty="0">
                <a:latin typeface="Arial" panose="020B0604020202020204" pitchFamily="34" charset="0"/>
                <a:cs typeface="Arial" panose="020B0604020202020204" pitchFamily="34" charset="0"/>
              </a:rPr>
              <a:t>Faculty: 		</a:t>
            </a:r>
            <a:r>
              <a:rPr lang="en-SG" sz="2600" dirty="0">
                <a:latin typeface="Arial" panose="020B0604020202020204" pitchFamily="34" charset="0"/>
                <a:cs typeface="Arial" panose="020B0604020202020204" pitchFamily="34" charset="0"/>
              </a:rPr>
              <a:t>Soh Cheng Lock, Donny</a:t>
            </a:r>
          </a:p>
          <a:p>
            <a:r>
              <a:rPr lang="en-SG" sz="2600" b="1" dirty="0">
                <a:latin typeface="Arial" panose="020B0604020202020204" pitchFamily="34" charset="0"/>
                <a:cs typeface="Arial" panose="020B0604020202020204" pitchFamily="34" charset="0"/>
              </a:rPr>
              <a:t>Student: 	</a:t>
            </a:r>
            <a:r>
              <a:rPr lang="en-SG" sz="2600" dirty="0">
                <a:latin typeface="Arial" panose="020B0604020202020204" pitchFamily="34" charset="0"/>
                <a:cs typeface="Arial" panose="020B0604020202020204" pitchFamily="34" charset="0"/>
              </a:rPr>
              <a:t>Nicholas Koh Wei Xuan | </a:t>
            </a:r>
            <a:r>
              <a:rPr lang="en-SG" sz="2600" dirty="0" err="1">
                <a:latin typeface="Arial" panose="020B0604020202020204" pitchFamily="34" charset="0"/>
                <a:cs typeface="Arial" panose="020B0604020202020204" pitchFamily="34" charset="0"/>
              </a:rPr>
              <a:t>Raynold</a:t>
            </a:r>
            <a:r>
              <a:rPr lang="en-SG" sz="2600" dirty="0">
                <a:latin typeface="Arial" panose="020B0604020202020204" pitchFamily="34" charset="0"/>
                <a:cs typeface="Arial" panose="020B0604020202020204" pitchFamily="34" charset="0"/>
              </a:rPr>
              <a:t> Tan Yong Ren</a:t>
            </a:r>
          </a:p>
          <a:p>
            <a:r>
              <a:rPr lang="en-SG" sz="2600" dirty="0">
                <a:latin typeface="Arial" panose="020B0604020202020204" pitchFamily="34" charset="0"/>
                <a:cs typeface="Arial" panose="020B0604020202020204" pitchFamily="34" charset="0"/>
              </a:rPr>
              <a:t>				Lim Quan-</a:t>
            </a:r>
            <a:r>
              <a:rPr lang="en-SG" sz="2600" dirty="0" err="1">
                <a:latin typeface="Arial" panose="020B0604020202020204" pitchFamily="34" charset="0"/>
                <a:cs typeface="Arial" panose="020B0604020202020204" pitchFamily="34" charset="0"/>
              </a:rPr>
              <a:t>Kun</a:t>
            </a:r>
            <a:r>
              <a:rPr lang="en-SG" sz="2600" dirty="0">
                <a:latin typeface="Arial" panose="020B0604020202020204" pitchFamily="34" charset="0"/>
                <a:cs typeface="Arial" panose="020B0604020202020204" pitchFamily="34" charset="0"/>
              </a:rPr>
              <a:t> Nicholas | Tan Kae Chuan</a:t>
            </a:r>
          </a:p>
          <a:p>
            <a:r>
              <a:rPr lang="en-SG" sz="2600" dirty="0">
                <a:latin typeface="Arial" panose="020B0604020202020204" pitchFamily="34" charset="0"/>
                <a:cs typeface="Arial" panose="020B0604020202020204" pitchFamily="34" charset="0"/>
              </a:rPr>
              <a:t>				Lee </a:t>
            </a:r>
            <a:r>
              <a:rPr lang="en-SG" sz="2600" dirty="0" err="1">
                <a:latin typeface="Arial" panose="020B0604020202020204" pitchFamily="34" charset="0"/>
                <a:cs typeface="Arial" panose="020B0604020202020204" pitchFamily="34" charset="0"/>
              </a:rPr>
              <a:t>Khai</a:t>
            </a:r>
            <a:r>
              <a:rPr lang="en-SG" sz="2600" dirty="0">
                <a:latin typeface="Arial" panose="020B0604020202020204" pitchFamily="34" charset="0"/>
                <a:cs typeface="Arial" panose="020B0604020202020204" pitchFamily="34" charset="0"/>
              </a:rPr>
              <a:t> Liang Eugene</a:t>
            </a:r>
          </a:p>
        </p:txBody>
      </p:sp>
      <p:sp>
        <p:nvSpPr>
          <p:cNvPr id="9" name="TextBox 8">
            <a:extLst>
              <a:ext uri="{FF2B5EF4-FFF2-40B4-BE49-F238E27FC236}">
                <a16:creationId xmlns:a16="http://schemas.microsoft.com/office/drawing/2014/main" id="{3D2342D0-E2AF-480F-BB8D-19114236EA36}"/>
              </a:ext>
            </a:extLst>
          </p:cNvPr>
          <p:cNvSpPr txBox="1"/>
          <p:nvPr/>
        </p:nvSpPr>
        <p:spPr>
          <a:xfrm>
            <a:off x="2220803" y="3352800"/>
            <a:ext cx="17061081" cy="1200329"/>
          </a:xfrm>
          <a:prstGeom prst="rect">
            <a:avLst/>
          </a:prstGeom>
          <a:noFill/>
        </p:spPr>
        <p:txBody>
          <a:bodyPr wrap="none" rtlCol="0">
            <a:spAutoFit/>
          </a:bodyPr>
          <a:lstStyle/>
          <a:p>
            <a:r>
              <a:rPr lang="en-SG" sz="7200" b="1" dirty="0">
                <a:solidFill>
                  <a:schemeClr val="bg1"/>
                </a:solidFill>
                <a:latin typeface="Arial" panose="020B0604020202020204" pitchFamily="34" charset="0"/>
                <a:cs typeface="Arial" panose="020B0604020202020204" pitchFamily="34" charset="0"/>
              </a:rPr>
              <a:t>Routing Punggol Network with </a:t>
            </a:r>
            <a:r>
              <a:rPr lang="en-SG" sz="7200" b="1" dirty="0" err="1">
                <a:solidFill>
                  <a:schemeClr val="bg1"/>
                </a:solidFill>
                <a:latin typeface="Arial" panose="020B0604020202020204" pitchFamily="34" charset="0"/>
                <a:cs typeface="Arial" panose="020B0604020202020204" pitchFamily="34" charset="0"/>
              </a:rPr>
              <a:t>OSMnx</a:t>
            </a:r>
            <a:endParaRPr lang="en-SG" sz="7200" b="1" dirty="0">
              <a:solidFill>
                <a:schemeClr val="bg1"/>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798BEB6E-042A-492F-B354-AC1DC482F45A}"/>
              </a:ext>
            </a:extLst>
          </p:cNvPr>
          <p:cNvSpPr txBox="1"/>
          <p:nvPr/>
        </p:nvSpPr>
        <p:spPr>
          <a:xfrm>
            <a:off x="5291096" y="6190385"/>
            <a:ext cx="1095172"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Goal</a:t>
            </a:r>
          </a:p>
        </p:txBody>
      </p:sp>
      <p:sp>
        <p:nvSpPr>
          <p:cNvPr id="11" name="TextBox 10">
            <a:extLst>
              <a:ext uri="{FF2B5EF4-FFF2-40B4-BE49-F238E27FC236}">
                <a16:creationId xmlns:a16="http://schemas.microsoft.com/office/drawing/2014/main" id="{4650BC57-8B25-4477-B92A-C25D7CADAA95}"/>
              </a:ext>
            </a:extLst>
          </p:cNvPr>
          <p:cNvSpPr txBox="1"/>
          <p:nvPr/>
        </p:nvSpPr>
        <p:spPr>
          <a:xfrm>
            <a:off x="14102733" y="6190385"/>
            <a:ext cx="3716082"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Frameworks Used</a:t>
            </a:r>
          </a:p>
        </p:txBody>
      </p:sp>
      <p:sp>
        <p:nvSpPr>
          <p:cNvPr id="12" name="TextBox 11">
            <a:extLst>
              <a:ext uri="{FF2B5EF4-FFF2-40B4-BE49-F238E27FC236}">
                <a16:creationId xmlns:a16="http://schemas.microsoft.com/office/drawing/2014/main" id="{CEF42382-EB13-4708-A02E-EFBA567AA953}"/>
              </a:ext>
            </a:extLst>
          </p:cNvPr>
          <p:cNvSpPr txBox="1"/>
          <p:nvPr/>
        </p:nvSpPr>
        <p:spPr>
          <a:xfrm>
            <a:off x="871249" y="6991350"/>
            <a:ext cx="9549102" cy="2800767"/>
          </a:xfrm>
          <a:prstGeom prst="rect">
            <a:avLst/>
          </a:prstGeom>
          <a:noFill/>
        </p:spPr>
        <p:txBody>
          <a:bodyPr wrap="square" rtlCol="0">
            <a:spAutoFit/>
          </a:bodyPr>
          <a:lstStyle/>
          <a:p>
            <a:pPr algn="just"/>
            <a:r>
              <a:rPr lang="en-SG" sz="2200" dirty="0">
                <a:latin typeface="Arial" panose="020B0604020202020204" pitchFamily="34" charset="0"/>
                <a:cs typeface="Arial" panose="020B0604020202020204" pitchFamily="34" charset="0"/>
              </a:rPr>
              <a:t>The goal of this path finder is to provide ease to residents of Punggol in commuting, both easily and swiftly. ‘Punggol Mapper’ ensures that the end users would be able to commute to their destination while traveling at the shortest distance, saving both time and energy moving around.</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With SIT moving to its main campus in Punggol sometime in 2023, this path finder aims to help our students to travel around Punggol without difficulties, providing the necessary information needed to travel.</a:t>
            </a:r>
          </a:p>
        </p:txBody>
      </p:sp>
      <p:sp>
        <p:nvSpPr>
          <p:cNvPr id="13" name="TextBox 12">
            <a:extLst>
              <a:ext uri="{FF2B5EF4-FFF2-40B4-BE49-F238E27FC236}">
                <a16:creationId xmlns:a16="http://schemas.microsoft.com/office/drawing/2014/main" id="{D0F9D496-1645-460D-BACF-8894C1239C8C}"/>
              </a:ext>
            </a:extLst>
          </p:cNvPr>
          <p:cNvSpPr txBox="1"/>
          <p:nvPr/>
        </p:nvSpPr>
        <p:spPr>
          <a:xfrm>
            <a:off x="10968039" y="6991350"/>
            <a:ext cx="9549102" cy="3170099"/>
          </a:xfrm>
          <a:prstGeom prst="rect">
            <a:avLst/>
          </a:prstGeom>
          <a:noFill/>
        </p:spPr>
        <p:txBody>
          <a:bodyPr wrap="square" rtlCol="0">
            <a:spAutoFit/>
          </a:bodyPr>
          <a:lstStyle/>
          <a:p>
            <a:r>
              <a:rPr lang="en-SG" sz="2200" b="1" dirty="0">
                <a:latin typeface="Arial" panose="020B0604020202020204" pitchFamily="34" charset="0"/>
                <a:cs typeface="Arial" panose="020B0604020202020204" pitchFamily="34" charset="0"/>
              </a:rPr>
              <a:t>Routing Specifics</a:t>
            </a:r>
          </a:p>
          <a:p>
            <a:pPr marL="285750" indent="-285750">
              <a:buFont typeface="Arial" panose="020B0604020202020204" pitchFamily="34" charset="0"/>
              <a:buChar char="•"/>
            </a:pPr>
            <a:r>
              <a:rPr lang="en-SG" sz="2200" dirty="0" err="1">
                <a:latin typeface="Arial" panose="020B0604020202020204" pitchFamily="34" charset="0"/>
                <a:cs typeface="Arial" panose="020B0604020202020204" pitchFamily="34" charset="0"/>
              </a:rPr>
              <a:t>OSMnx</a:t>
            </a:r>
            <a:r>
              <a:rPr lang="en-SG" sz="2200" dirty="0">
                <a:latin typeface="Arial" panose="020B0604020202020204" pitchFamily="34" charset="0"/>
                <a:cs typeface="Arial" panose="020B0604020202020204" pitchFamily="34" charset="0"/>
              </a:rPr>
              <a:t> – Python for Street Networks</a:t>
            </a:r>
          </a:p>
          <a:p>
            <a:pPr lvl="1"/>
            <a:r>
              <a:rPr lang="en-SG" sz="2200" dirty="0">
                <a:latin typeface="Arial" panose="020B0604020202020204" pitchFamily="34" charset="0"/>
                <a:cs typeface="Arial" panose="020B0604020202020204" pitchFamily="34" charset="0"/>
              </a:rPr>
              <a:t>(</a:t>
            </a:r>
            <a:r>
              <a:rPr lang="en-SG" sz="2200" dirty="0">
                <a:latin typeface="Arial" panose="020B0604020202020204" pitchFamily="34" charset="0"/>
                <a:cs typeface="Arial" panose="020B0604020202020204" pitchFamily="34" charset="0"/>
                <a:hlinkClick r:id="rId5"/>
              </a:rPr>
              <a:t>https://github.com/gboeing/osmnx</a:t>
            </a:r>
            <a:r>
              <a:rPr lang="en-SG" sz="22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SG" sz="2200" dirty="0">
                <a:latin typeface="Arial" panose="020B0604020202020204" pitchFamily="34" charset="0"/>
                <a:cs typeface="Arial" panose="020B0604020202020204" pitchFamily="34" charset="0"/>
              </a:rPr>
              <a:t>Folium – Python Data, leaflet.js Maps</a:t>
            </a:r>
          </a:p>
          <a:p>
            <a:r>
              <a:rPr lang="en-SG" sz="2200" dirty="0">
                <a:latin typeface="Arial" panose="020B0604020202020204" pitchFamily="34" charset="0"/>
                <a:cs typeface="Arial" panose="020B0604020202020204" pitchFamily="34" charset="0"/>
              </a:rPr>
              <a:t>	(</a:t>
            </a:r>
            <a:r>
              <a:rPr lang="en-SG" sz="2200" dirty="0">
                <a:latin typeface="Arial" panose="020B0604020202020204" pitchFamily="34" charset="0"/>
                <a:cs typeface="Arial" panose="020B0604020202020204" pitchFamily="34" charset="0"/>
                <a:hlinkClick r:id="rId6"/>
              </a:rPr>
              <a:t>https://python-visualization.github.io/folium/</a:t>
            </a:r>
            <a:r>
              <a:rPr lang="en-SG" sz="22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SG" sz="2200" dirty="0">
              <a:latin typeface="Arial" panose="020B0604020202020204" pitchFamily="34" charset="0"/>
              <a:cs typeface="Arial" panose="020B0604020202020204" pitchFamily="34" charset="0"/>
            </a:endParaRPr>
          </a:p>
          <a:p>
            <a:r>
              <a:rPr lang="en-SG" sz="2200" b="1" dirty="0">
                <a:latin typeface="Arial" panose="020B0604020202020204" pitchFamily="34" charset="0"/>
                <a:cs typeface="Arial" panose="020B0604020202020204" pitchFamily="34" charset="0"/>
              </a:rPr>
              <a:t>Visualisation</a:t>
            </a:r>
          </a:p>
          <a:p>
            <a:pPr marL="285750" indent="-285750">
              <a:buFont typeface="Arial" panose="020B0604020202020204" pitchFamily="34" charset="0"/>
              <a:buChar char="•"/>
            </a:pPr>
            <a:r>
              <a:rPr lang="en-SG" sz="2200" dirty="0">
                <a:latin typeface="Arial" panose="020B0604020202020204" pitchFamily="34" charset="0"/>
                <a:cs typeface="Arial" panose="020B0604020202020204" pitchFamily="34" charset="0"/>
              </a:rPr>
              <a:t>Django – Python High-Level Web Framework</a:t>
            </a:r>
          </a:p>
          <a:p>
            <a:r>
              <a:rPr lang="en-SG" sz="2200" dirty="0">
                <a:latin typeface="Arial" panose="020B0604020202020204" pitchFamily="34" charset="0"/>
                <a:cs typeface="Arial" panose="020B0604020202020204" pitchFamily="34" charset="0"/>
              </a:rPr>
              <a:t>	(</a:t>
            </a:r>
            <a:r>
              <a:rPr lang="en-SG" sz="2400" dirty="0">
                <a:latin typeface="Arial" panose="020B0604020202020204" pitchFamily="34" charset="0"/>
                <a:cs typeface="Arial" panose="020B0604020202020204" pitchFamily="34" charset="0"/>
                <a:hlinkClick r:id="rId7"/>
              </a:rPr>
              <a:t>https://www.djangoproject.com/</a:t>
            </a:r>
            <a:r>
              <a:rPr lang="en-SG" sz="2400" dirty="0">
                <a:latin typeface="Arial" panose="020B0604020202020204" pitchFamily="34" charset="0"/>
                <a:cs typeface="Arial" panose="020B0604020202020204" pitchFamily="34" charset="0"/>
              </a:rPr>
              <a:t>)</a:t>
            </a:r>
            <a:endParaRPr lang="en-SG" sz="2200" dirty="0">
              <a:latin typeface="Arial" panose="020B0604020202020204" pitchFamily="34" charset="0"/>
              <a:cs typeface="Arial" panose="020B0604020202020204" pitchFamily="34" charset="0"/>
            </a:endParaRPr>
          </a:p>
        </p:txBody>
      </p:sp>
      <p:pic>
        <p:nvPicPr>
          <p:cNvPr id="14" name="Picture 2">
            <a:extLst>
              <a:ext uri="{FF2B5EF4-FFF2-40B4-BE49-F238E27FC236}">
                <a16:creationId xmlns:a16="http://schemas.microsoft.com/office/drawing/2014/main" id="{18F41B70-DE94-497A-BE56-31FCB22129F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7503955" y="7271598"/>
            <a:ext cx="952500" cy="9525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OpenStreetMap - Wikipedia">
            <a:extLst>
              <a:ext uri="{FF2B5EF4-FFF2-40B4-BE49-F238E27FC236}">
                <a16:creationId xmlns:a16="http://schemas.microsoft.com/office/drawing/2014/main" id="{B7532445-0D71-4FDA-B050-9AF87F9083D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9004143" y="6991350"/>
            <a:ext cx="1512996" cy="151299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How to Build Chat into Django Applications with Twilio ...">
            <a:extLst>
              <a:ext uri="{FF2B5EF4-FFF2-40B4-BE49-F238E27FC236}">
                <a16:creationId xmlns:a16="http://schemas.microsoft.com/office/drawing/2014/main" id="{FB20229B-2EEF-42C3-BFEF-858BC178EC23}"/>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345314" y="8888211"/>
            <a:ext cx="3171825" cy="1438275"/>
          </a:xfrm>
          <a:prstGeom prst="rect">
            <a:avLst/>
          </a:prstGeom>
          <a:noFill/>
          <a:extLst>
            <a:ext uri="{909E8E84-426E-40DD-AFC4-6F175D3DCCD1}">
              <a14:hiddenFill xmlns:a14="http://schemas.microsoft.com/office/drawing/2010/main">
                <a:solidFill>
                  <a:srgbClr val="FFFFFF"/>
                </a:solidFill>
              </a14:hiddenFill>
            </a:ext>
          </a:extLst>
        </p:spPr>
      </p:pic>
      <p:sp>
        <p:nvSpPr>
          <p:cNvPr id="17" name="Minus Sign 16">
            <a:extLst>
              <a:ext uri="{FF2B5EF4-FFF2-40B4-BE49-F238E27FC236}">
                <a16:creationId xmlns:a16="http://schemas.microsoft.com/office/drawing/2014/main" id="{863116E2-ACC1-497B-B922-74569DBA3A10}"/>
              </a:ext>
            </a:extLst>
          </p:cNvPr>
          <p:cNvSpPr/>
          <p:nvPr/>
        </p:nvSpPr>
        <p:spPr>
          <a:xfrm>
            <a:off x="-2469357" y="10349312"/>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8" name="TextBox 17">
            <a:extLst>
              <a:ext uri="{FF2B5EF4-FFF2-40B4-BE49-F238E27FC236}">
                <a16:creationId xmlns:a16="http://schemas.microsoft.com/office/drawing/2014/main" id="{4E004680-7B42-4610-982D-E4033C7FD74A}"/>
              </a:ext>
            </a:extLst>
          </p:cNvPr>
          <p:cNvSpPr txBox="1"/>
          <p:nvPr/>
        </p:nvSpPr>
        <p:spPr>
          <a:xfrm>
            <a:off x="9690796" y="10959957"/>
            <a:ext cx="2121093"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Algorithm</a:t>
            </a:r>
          </a:p>
        </p:txBody>
      </p:sp>
      <p:sp>
        <p:nvSpPr>
          <p:cNvPr id="19" name="TextBox 18">
            <a:extLst>
              <a:ext uri="{FF2B5EF4-FFF2-40B4-BE49-F238E27FC236}">
                <a16:creationId xmlns:a16="http://schemas.microsoft.com/office/drawing/2014/main" id="{7975CA39-0166-4C12-9BA1-BE143EAACA99}"/>
              </a:ext>
            </a:extLst>
          </p:cNvPr>
          <p:cNvSpPr txBox="1"/>
          <p:nvPr/>
        </p:nvSpPr>
        <p:spPr>
          <a:xfrm>
            <a:off x="871249" y="11562074"/>
            <a:ext cx="9549102" cy="3816429"/>
          </a:xfrm>
          <a:prstGeom prst="rect">
            <a:avLst/>
          </a:prstGeom>
          <a:noFill/>
        </p:spPr>
        <p:txBody>
          <a:bodyPr wrap="square" rtlCol="0">
            <a:spAutoFit/>
          </a:bodyPr>
          <a:lstStyle/>
          <a:p>
            <a:pPr algn="just"/>
            <a:r>
              <a:rPr lang="en-SG" sz="2200" dirty="0">
                <a:latin typeface="Arial" panose="020B0604020202020204" pitchFamily="34" charset="0"/>
                <a:cs typeface="Arial" panose="020B0604020202020204" pitchFamily="34" charset="0"/>
              </a:rPr>
              <a:t>So, how do we ensure that we provide the best to our users?</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The answer to that is.. by utilising popular useful algorithms! The A* Search Algorithm, which is widely used by famous path finder application namely, Google Maps. This algorithm can be used to determine the shortest path for driving, riding, walking and even cycling!</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Another such algorithm that we apply is the Breadth First Search Algorithm. This algorithm is used to route the shortest path for when public transport is the mode of traveling. Why so you asked? That is because buses and trains have predefined destinations to follow!</a:t>
            </a:r>
          </a:p>
        </p:txBody>
      </p:sp>
      <p:pic>
        <p:nvPicPr>
          <p:cNvPr id="20" name="Picture 19">
            <a:extLst>
              <a:ext uri="{FF2B5EF4-FFF2-40B4-BE49-F238E27FC236}">
                <a16:creationId xmlns:a16="http://schemas.microsoft.com/office/drawing/2014/main" id="{08375DBE-5C19-40CF-BA5C-D03D705FA27D}"/>
              </a:ext>
            </a:extLst>
          </p:cNvPr>
          <p:cNvPicPr>
            <a:picLocks noChangeAspect="1"/>
          </p:cNvPicPr>
          <p:nvPr/>
        </p:nvPicPr>
        <p:blipFill>
          <a:blip r:embed="rId11"/>
          <a:stretch>
            <a:fillRect/>
          </a:stretch>
        </p:blipFill>
        <p:spPr>
          <a:xfrm>
            <a:off x="12756802" y="11562074"/>
            <a:ext cx="5699653" cy="3680702"/>
          </a:xfrm>
          <a:prstGeom prst="rect">
            <a:avLst/>
          </a:prstGeom>
        </p:spPr>
      </p:pic>
      <p:sp>
        <p:nvSpPr>
          <p:cNvPr id="21" name="TextBox 20">
            <a:extLst>
              <a:ext uri="{FF2B5EF4-FFF2-40B4-BE49-F238E27FC236}">
                <a16:creationId xmlns:a16="http://schemas.microsoft.com/office/drawing/2014/main" id="{2A603906-26B1-41D0-BA46-B869681CD71A}"/>
              </a:ext>
            </a:extLst>
          </p:cNvPr>
          <p:cNvSpPr txBox="1"/>
          <p:nvPr/>
        </p:nvSpPr>
        <p:spPr>
          <a:xfrm>
            <a:off x="12660053" y="15382521"/>
            <a:ext cx="5893149" cy="430887"/>
          </a:xfrm>
          <a:prstGeom prst="rect">
            <a:avLst/>
          </a:prstGeom>
          <a:noFill/>
        </p:spPr>
        <p:txBody>
          <a:bodyPr wrap="square" rtlCol="0">
            <a:spAutoFit/>
          </a:bodyPr>
          <a:lstStyle/>
          <a:p>
            <a:pPr algn="ctr"/>
            <a:r>
              <a:rPr lang="en-SG" sz="2200" i="1" dirty="0">
                <a:latin typeface="Arial" panose="020B0604020202020204" pitchFamily="34" charset="0"/>
                <a:cs typeface="Arial" panose="020B0604020202020204" pitchFamily="34" charset="0"/>
              </a:rPr>
              <a:t>^ Exclusive sneak peak to our implementation</a:t>
            </a:r>
          </a:p>
        </p:txBody>
      </p:sp>
      <p:sp>
        <p:nvSpPr>
          <p:cNvPr id="22" name="Minus Sign 21">
            <a:extLst>
              <a:ext uri="{FF2B5EF4-FFF2-40B4-BE49-F238E27FC236}">
                <a16:creationId xmlns:a16="http://schemas.microsoft.com/office/drawing/2014/main" id="{10EAAB35-6616-44C0-AB10-CFD83EEAFC42}"/>
              </a:ext>
            </a:extLst>
          </p:cNvPr>
          <p:cNvSpPr/>
          <p:nvPr/>
        </p:nvSpPr>
        <p:spPr>
          <a:xfrm>
            <a:off x="-2507456" y="15665064"/>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3" name="TextBox 22">
            <a:extLst>
              <a:ext uri="{FF2B5EF4-FFF2-40B4-BE49-F238E27FC236}">
                <a16:creationId xmlns:a16="http://schemas.microsoft.com/office/drawing/2014/main" id="{2412F7A2-22BA-46C4-BB8A-76F05B68D2BB}"/>
              </a:ext>
            </a:extLst>
          </p:cNvPr>
          <p:cNvSpPr txBox="1"/>
          <p:nvPr/>
        </p:nvSpPr>
        <p:spPr>
          <a:xfrm>
            <a:off x="9338134" y="16261024"/>
            <a:ext cx="3076483"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Demonstration</a:t>
            </a:r>
          </a:p>
        </p:txBody>
      </p:sp>
      <p:sp>
        <p:nvSpPr>
          <p:cNvPr id="24" name="TextBox 23">
            <a:extLst>
              <a:ext uri="{FF2B5EF4-FFF2-40B4-BE49-F238E27FC236}">
                <a16:creationId xmlns:a16="http://schemas.microsoft.com/office/drawing/2014/main" id="{30C47A55-1046-4A79-A4F5-48065415DAD2}"/>
              </a:ext>
            </a:extLst>
          </p:cNvPr>
          <p:cNvSpPr txBox="1"/>
          <p:nvPr/>
        </p:nvSpPr>
        <p:spPr>
          <a:xfrm>
            <a:off x="1884498" y="17191000"/>
            <a:ext cx="17733685" cy="1107996"/>
          </a:xfrm>
          <a:prstGeom prst="rect">
            <a:avLst/>
          </a:prstGeom>
          <a:noFill/>
        </p:spPr>
        <p:txBody>
          <a:bodyPr wrap="square" rtlCol="0">
            <a:spAutoFit/>
          </a:bodyPr>
          <a:lstStyle/>
          <a:p>
            <a:pPr algn="ctr"/>
            <a:r>
              <a:rPr lang="en-SG" sz="2200" dirty="0">
                <a:latin typeface="Arial" panose="020B0604020202020204" pitchFamily="34" charset="0"/>
                <a:cs typeface="Arial" panose="020B0604020202020204" pitchFamily="34" charset="0"/>
              </a:rPr>
              <a:t>Let’s say you live in Punggol District in the following location: </a:t>
            </a:r>
            <a:r>
              <a:rPr lang="en-US" sz="2200" dirty="0">
                <a:latin typeface="Arial" panose="020B0604020202020204" pitchFamily="34" charset="0"/>
                <a:cs typeface="Arial" panose="020B0604020202020204" pitchFamily="34" charset="0"/>
              </a:rPr>
              <a:t>102 Punggol Drive Singapore 820102</a:t>
            </a:r>
          </a:p>
          <a:p>
            <a:pPr algn="ctr"/>
            <a:endParaRPr lang="en-US" sz="2200" dirty="0">
              <a:latin typeface="Arial" panose="020B0604020202020204" pitchFamily="34" charset="0"/>
              <a:cs typeface="Arial" panose="020B0604020202020204" pitchFamily="34" charset="0"/>
            </a:endParaRPr>
          </a:p>
          <a:p>
            <a:pPr algn="ctr"/>
            <a:r>
              <a:rPr lang="en-US" sz="2200" dirty="0">
                <a:latin typeface="Arial" panose="020B0604020202020204" pitchFamily="34" charset="0"/>
                <a:cs typeface="Arial" panose="020B0604020202020204" pitchFamily="34" charset="0"/>
              </a:rPr>
              <a:t>So how do you head home from NE17 Punggol Station?</a:t>
            </a:r>
            <a:endParaRPr lang="en-SG" sz="2200"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AAAC3D7B-26FA-4357-AC96-EF8636074C53}"/>
              </a:ext>
            </a:extLst>
          </p:cNvPr>
          <p:cNvSpPr txBox="1"/>
          <p:nvPr/>
        </p:nvSpPr>
        <p:spPr>
          <a:xfrm>
            <a:off x="1869114" y="18789525"/>
            <a:ext cx="4862657"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Step 1</a:t>
            </a:r>
            <a:r>
              <a:rPr lang="en-SG" sz="2200" dirty="0">
                <a:latin typeface="Arial" panose="020B0604020202020204" pitchFamily="34" charset="0"/>
                <a:cs typeface="Arial" panose="020B0604020202020204" pitchFamily="34" charset="0"/>
              </a:rPr>
              <a:t>: Key in the necessary details</a:t>
            </a:r>
          </a:p>
        </p:txBody>
      </p:sp>
      <p:sp>
        <p:nvSpPr>
          <p:cNvPr id="26" name="TextBox 25">
            <a:extLst>
              <a:ext uri="{FF2B5EF4-FFF2-40B4-BE49-F238E27FC236}">
                <a16:creationId xmlns:a16="http://schemas.microsoft.com/office/drawing/2014/main" id="{861D78C4-6037-4E7F-8FD5-607702A97C3B}"/>
              </a:ext>
            </a:extLst>
          </p:cNvPr>
          <p:cNvSpPr txBox="1"/>
          <p:nvPr/>
        </p:nvSpPr>
        <p:spPr>
          <a:xfrm>
            <a:off x="1884498" y="21602723"/>
            <a:ext cx="4862657"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Step 2</a:t>
            </a:r>
            <a:r>
              <a:rPr lang="en-SG" sz="2200" dirty="0">
                <a:latin typeface="Arial" panose="020B0604020202020204" pitchFamily="34" charset="0"/>
                <a:cs typeface="Arial" panose="020B0604020202020204" pitchFamily="34" charset="0"/>
              </a:rPr>
              <a:t>: Profit!</a:t>
            </a:r>
          </a:p>
        </p:txBody>
      </p:sp>
      <p:pic>
        <p:nvPicPr>
          <p:cNvPr id="27" name="Picture 26">
            <a:extLst>
              <a:ext uri="{FF2B5EF4-FFF2-40B4-BE49-F238E27FC236}">
                <a16:creationId xmlns:a16="http://schemas.microsoft.com/office/drawing/2014/main" id="{0E287ED1-0C1A-4A86-BA9D-AAB41EE33749}"/>
              </a:ext>
            </a:extLst>
          </p:cNvPr>
          <p:cNvPicPr>
            <a:picLocks noChangeAspect="1"/>
          </p:cNvPicPr>
          <p:nvPr/>
        </p:nvPicPr>
        <p:blipFill rotWithShape="1">
          <a:blip r:embed="rId12"/>
          <a:srcRect t="9687" r="30717" b="39670"/>
          <a:stretch/>
        </p:blipFill>
        <p:spPr>
          <a:xfrm>
            <a:off x="7192674" y="18526926"/>
            <a:ext cx="7117332" cy="2926392"/>
          </a:xfrm>
          <a:prstGeom prst="rect">
            <a:avLst/>
          </a:prstGeom>
        </p:spPr>
      </p:pic>
      <p:pic>
        <p:nvPicPr>
          <p:cNvPr id="28" name="Picture 27">
            <a:extLst>
              <a:ext uri="{FF2B5EF4-FFF2-40B4-BE49-F238E27FC236}">
                <a16:creationId xmlns:a16="http://schemas.microsoft.com/office/drawing/2014/main" id="{03723118-015D-417A-89B2-D7E9EC00A841}"/>
              </a:ext>
            </a:extLst>
          </p:cNvPr>
          <p:cNvPicPr>
            <a:picLocks noChangeAspect="1"/>
          </p:cNvPicPr>
          <p:nvPr/>
        </p:nvPicPr>
        <p:blipFill rotWithShape="1">
          <a:blip r:embed="rId13"/>
          <a:srcRect l="25521" t="9624" r="32075" b="23845"/>
          <a:stretch/>
        </p:blipFill>
        <p:spPr>
          <a:xfrm>
            <a:off x="6613223" y="22033610"/>
            <a:ext cx="3773773" cy="3330521"/>
          </a:xfrm>
          <a:prstGeom prst="rect">
            <a:avLst/>
          </a:prstGeom>
        </p:spPr>
      </p:pic>
      <p:sp>
        <p:nvSpPr>
          <p:cNvPr id="29" name="TextBox 28">
            <a:extLst>
              <a:ext uri="{FF2B5EF4-FFF2-40B4-BE49-F238E27FC236}">
                <a16:creationId xmlns:a16="http://schemas.microsoft.com/office/drawing/2014/main" id="{BC4FC853-CC1C-4523-95F6-C248EF02F0BB}"/>
              </a:ext>
            </a:extLst>
          </p:cNvPr>
          <p:cNvSpPr txBox="1"/>
          <p:nvPr/>
        </p:nvSpPr>
        <p:spPr>
          <a:xfrm>
            <a:off x="6584553" y="24963462"/>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LRT</a:t>
            </a:r>
            <a:endParaRPr lang="en-SG" sz="2200" dirty="0">
              <a:latin typeface="Arial" panose="020B0604020202020204" pitchFamily="34" charset="0"/>
              <a:cs typeface="Arial" panose="020B0604020202020204" pitchFamily="34" charset="0"/>
            </a:endParaRPr>
          </a:p>
        </p:txBody>
      </p:sp>
      <p:pic>
        <p:nvPicPr>
          <p:cNvPr id="30" name="Picture 29">
            <a:extLst>
              <a:ext uri="{FF2B5EF4-FFF2-40B4-BE49-F238E27FC236}">
                <a16:creationId xmlns:a16="http://schemas.microsoft.com/office/drawing/2014/main" id="{3D5FBDC2-3279-454F-BD82-79723BCC93E2}"/>
              </a:ext>
            </a:extLst>
          </p:cNvPr>
          <p:cNvPicPr>
            <a:picLocks noChangeAspect="1"/>
          </p:cNvPicPr>
          <p:nvPr/>
        </p:nvPicPr>
        <p:blipFill rotWithShape="1">
          <a:blip r:embed="rId14"/>
          <a:srcRect l="25460" t="11671" r="32331" b="40502"/>
          <a:stretch/>
        </p:blipFill>
        <p:spPr>
          <a:xfrm>
            <a:off x="10461925" y="22033609"/>
            <a:ext cx="5218890" cy="3326381"/>
          </a:xfrm>
          <a:prstGeom prst="rect">
            <a:avLst/>
          </a:prstGeom>
        </p:spPr>
      </p:pic>
      <p:sp>
        <p:nvSpPr>
          <p:cNvPr id="31" name="TextBox 30">
            <a:extLst>
              <a:ext uri="{FF2B5EF4-FFF2-40B4-BE49-F238E27FC236}">
                <a16:creationId xmlns:a16="http://schemas.microsoft.com/office/drawing/2014/main" id="{F1E1F0AC-C550-4374-8A2F-BFB7E1D6D1B9}"/>
              </a:ext>
            </a:extLst>
          </p:cNvPr>
          <p:cNvSpPr txBox="1"/>
          <p:nvPr/>
        </p:nvSpPr>
        <p:spPr>
          <a:xfrm>
            <a:off x="10461925" y="24900982"/>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Walking</a:t>
            </a:r>
            <a:endParaRPr lang="en-SG" sz="2200" dirty="0">
              <a:latin typeface="Arial" panose="020B0604020202020204" pitchFamily="34" charset="0"/>
              <a:cs typeface="Arial" panose="020B0604020202020204" pitchFamily="34" charset="0"/>
            </a:endParaRPr>
          </a:p>
        </p:txBody>
      </p:sp>
      <p:pic>
        <p:nvPicPr>
          <p:cNvPr id="32" name="Picture 31">
            <a:extLst>
              <a:ext uri="{FF2B5EF4-FFF2-40B4-BE49-F238E27FC236}">
                <a16:creationId xmlns:a16="http://schemas.microsoft.com/office/drawing/2014/main" id="{E18FAB6A-2103-4E10-97CA-84FE2F94C0A5}"/>
              </a:ext>
            </a:extLst>
          </p:cNvPr>
          <p:cNvPicPr>
            <a:picLocks noChangeAspect="1"/>
          </p:cNvPicPr>
          <p:nvPr/>
        </p:nvPicPr>
        <p:blipFill rotWithShape="1">
          <a:blip r:embed="rId15"/>
          <a:srcRect l="25587" t="10884" r="23684" b="39051"/>
          <a:stretch/>
        </p:blipFill>
        <p:spPr>
          <a:xfrm>
            <a:off x="15772755" y="22066650"/>
            <a:ext cx="4830067" cy="3326381"/>
          </a:xfrm>
          <a:prstGeom prst="rect">
            <a:avLst/>
          </a:prstGeom>
        </p:spPr>
      </p:pic>
      <p:pic>
        <p:nvPicPr>
          <p:cNvPr id="33" name="Picture 32">
            <a:extLst>
              <a:ext uri="{FF2B5EF4-FFF2-40B4-BE49-F238E27FC236}">
                <a16:creationId xmlns:a16="http://schemas.microsoft.com/office/drawing/2014/main" id="{C5E41AC2-327E-4E7C-8B36-CDA407A38B6C}"/>
              </a:ext>
            </a:extLst>
          </p:cNvPr>
          <p:cNvPicPr>
            <a:picLocks noChangeAspect="1"/>
          </p:cNvPicPr>
          <p:nvPr/>
        </p:nvPicPr>
        <p:blipFill rotWithShape="1">
          <a:blip r:embed="rId16"/>
          <a:srcRect t="9687" r="29206" b="24829"/>
          <a:stretch/>
        </p:blipFill>
        <p:spPr>
          <a:xfrm>
            <a:off x="880437" y="22033610"/>
            <a:ext cx="5693192" cy="3330521"/>
          </a:xfrm>
          <a:prstGeom prst="rect">
            <a:avLst/>
          </a:prstGeom>
        </p:spPr>
      </p:pic>
      <p:sp>
        <p:nvSpPr>
          <p:cNvPr id="34" name="TextBox 33">
            <a:extLst>
              <a:ext uri="{FF2B5EF4-FFF2-40B4-BE49-F238E27FC236}">
                <a16:creationId xmlns:a16="http://schemas.microsoft.com/office/drawing/2014/main" id="{302EE276-1D6E-4EB6-A7DC-61291E40362E}"/>
              </a:ext>
            </a:extLst>
          </p:cNvPr>
          <p:cNvSpPr txBox="1"/>
          <p:nvPr/>
        </p:nvSpPr>
        <p:spPr>
          <a:xfrm>
            <a:off x="15831944" y="24971344"/>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Driving</a:t>
            </a:r>
            <a:endParaRPr lang="en-SG" sz="2200" dirty="0">
              <a:latin typeface="Arial" panose="020B0604020202020204" pitchFamily="34" charset="0"/>
              <a:cs typeface="Arial" panose="020B0604020202020204" pitchFamily="34" charset="0"/>
            </a:endParaRPr>
          </a:p>
        </p:txBody>
      </p:sp>
      <p:sp>
        <p:nvSpPr>
          <p:cNvPr id="35" name="Minus Sign 34">
            <a:extLst>
              <a:ext uri="{FF2B5EF4-FFF2-40B4-BE49-F238E27FC236}">
                <a16:creationId xmlns:a16="http://schemas.microsoft.com/office/drawing/2014/main" id="{772AE9D6-BE8C-48DF-B82A-F116B83160D5}"/>
              </a:ext>
            </a:extLst>
          </p:cNvPr>
          <p:cNvSpPr/>
          <p:nvPr/>
        </p:nvSpPr>
        <p:spPr>
          <a:xfrm>
            <a:off x="-2526506" y="25479356"/>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6" name="TextBox 35">
            <a:extLst>
              <a:ext uri="{FF2B5EF4-FFF2-40B4-BE49-F238E27FC236}">
                <a16:creationId xmlns:a16="http://schemas.microsoft.com/office/drawing/2014/main" id="{54C62097-383C-4EC5-A1BD-0D7C8B35A4D2}"/>
              </a:ext>
            </a:extLst>
          </p:cNvPr>
          <p:cNvSpPr txBox="1"/>
          <p:nvPr/>
        </p:nvSpPr>
        <p:spPr>
          <a:xfrm>
            <a:off x="1620687" y="26865173"/>
            <a:ext cx="1891865" cy="584775"/>
          </a:xfrm>
          <a:prstGeom prst="rect">
            <a:avLst/>
          </a:prstGeom>
          <a:noFill/>
        </p:spPr>
        <p:txBody>
          <a:bodyPr wrap="none" rtlCol="0">
            <a:spAutoFit/>
          </a:bodyPr>
          <a:lstStyle/>
          <a:p>
            <a:r>
              <a:rPr lang="en-SG" sz="3200" b="1" dirty="0">
                <a:latin typeface="Arial" panose="020B0604020202020204" pitchFamily="34" charset="0"/>
                <a:cs typeface="Arial" panose="020B0604020202020204" pitchFamily="34" charset="0"/>
              </a:rPr>
              <a:t>Features</a:t>
            </a:r>
          </a:p>
        </p:txBody>
      </p:sp>
      <p:sp>
        <p:nvSpPr>
          <p:cNvPr id="37" name="TextBox 36">
            <a:extLst>
              <a:ext uri="{FF2B5EF4-FFF2-40B4-BE49-F238E27FC236}">
                <a16:creationId xmlns:a16="http://schemas.microsoft.com/office/drawing/2014/main" id="{C9F18183-A950-4573-9610-D23C6AF1CB39}"/>
              </a:ext>
            </a:extLst>
          </p:cNvPr>
          <p:cNvSpPr txBox="1"/>
          <p:nvPr/>
        </p:nvSpPr>
        <p:spPr>
          <a:xfrm>
            <a:off x="4760904" y="26323774"/>
            <a:ext cx="9549102" cy="1785104"/>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Bus &amp; LRT</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which Service to take</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all the Stations/Bus Stops in order</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Cost of Travel</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Estimated Travel Time</a:t>
            </a:r>
          </a:p>
        </p:txBody>
      </p:sp>
      <p:sp>
        <p:nvSpPr>
          <p:cNvPr id="38" name="TextBox 37">
            <a:extLst>
              <a:ext uri="{FF2B5EF4-FFF2-40B4-BE49-F238E27FC236}">
                <a16:creationId xmlns:a16="http://schemas.microsoft.com/office/drawing/2014/main" id="{CE50444F-28EF-4061-B9C8-B67D853A58F9}"/>
              </a:ext>
            </a:extLst>
          </p:cNvPr>
          <p:cNvSpPr txBox="1"/>
          <p:nvPr/>
        </p:nvSpPr>
        <p:spPr>
          <a:xfrm>
            <a:off x="11092858" y="26351842"/>
            <a:ext cx="9549102" cy="1785104"/>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Walking &amp; Driving</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Assumes Walking Speed: 5 km/h &amp; Driving Speed 50 km/h</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Estimated Travel Time</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Total Distance Covered</a:t>
            </a:r>
          </a:p>
          <a:p>
            <a:pPr marL="342900" indent="-342900" algn="just">
              <a:buFont typeface="Arial" panose="020B0604020202020204" pitchFamily="34" charset="0"/>
              <a:buChar char="•"/>
            </a:pPr>
            <a:endParaRPr lang="en-SG" sz="22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D3E130B6-CCFE-4C28-9B4D-E761B6B03496}"/>
              </a:ext>
            </a:extLst>
          </p:cNvPr>
          <p:cNvSpPr txBox="1"/>
          <p:nvPr/>
        </p:nvSpPr>
        <p:spPr>
          <a:xfrm>
            <a:off x="2935798" y="24956145"/>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Bus</a:t>
            </a:r>
            <a:endParaRPr lang="en-SG" sz="2200" dirty="0">
              <a:latin typeface="Arial" panose="020B0604020202020204" pitchFamily="34" charset="0"/>
              <a:cs typeface="Arial" panose="020B0604020202020204" pitchFamily="34" charset="0"/>
            </a:endParaRPr>
          </a:p>
        </p:txBody>
      </p:sp>
      <p:sp>
        <p:nvSpPr>
          <p:cNvPr id="40" name="TextBox 39">
            <a:extLst>
              <a:ext uri="{FF2B5EF4-FFF2-40B4-BE49-F238E27FC236}">
                <a16:creationId xmlns:a16="http://schemas.microsoft.com/office/drawing/2014/main" id="{0B255064-17DA-4351-8DEE-7D60A2838F94}"/>
              </a:ext>
            </a:extLst>
          </p:cNvPr>
          <p:cNvSpPr txBox="1"/>
          <p:nvPr/>
        </p:nvSpPr>
        <p:spPr>
          <a:xfrm>
            <a:off x="13703877" y="28905049"/>
            <a:ext cx="4752578" cy="523220"/>
          </a:xfrm>
          <a:prstGeom prst="rect">
            <a:avLst/>
          </a:prstGeom>
          <a:noFill/>
        </p:spPr>
        <p:txBody>
          <a:bodyPr wrap="square" rtlCol="0">
            <a:spAutoFit/>
          </a:bodyPr>
          <a:lstStyle/>
          <a:p>
            <a:pPr algn="just"/>
            <a:r>
              <a:rPr lang="en-SG" sz="2800" b="1" dirty="0">
                <a:latin typeface="Arial" panose="020B0604020202020204" pitchFamily="34" charset="0"/>
                <a:cs typeface="Arial" panose="020B0604020202020204" pitchFamily="34" charset="0"/>
              </a:rPr>
              <a:t>raypal4/</a:t>
            </a:r>
            <a:r>
              <a:rPr lang="en-SG" sz="2800" b="1" dirty="0" err="1">
                <a:latin typeface="Arial" panose="020B0604020202020204" pitchFamily="34" charset="0"/>
                <a:cs typeface="Arial" panose="020B0604020202020204" pitchFamily="34" charset="0"/>
              </a:rPr>
              <a:t>supersecretproject</a:t>
            </a:r>
            <a:r>
              <a:rPr lang="en-SG" sz="2800" b="1" dirty="0">
                <a:latin typeface="Arial" panose="020B0604020202020204" pitchFamily="34" charset="0"/>
                <a:cs typeface="Arial" panose="020B0604020202020204" pitchFamily="34" charset="0"/>
              </a:rPr>
              <a:t> </a:t>
            </a:r>
            <a:endParaRPr lang="en-SG" sz="2800" dirty="0">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9E2709C4-9C89-4024-829F-B9DEFBA72C92}"/>
              </a:ext>
            </a:extLst>
          </p:cNvPr>
          <p:cNvPicPr>
            <a:picLocks noChangeAspect="1"/>
          </p:cNvPicPr>
          <p:nvPr/>
        </p:nvPicPr>
        <p:blipFill>
          <a:blip r:embed="rId17"/>
          <a:stretch>
            <a:fillRect/>
          </a:stretch>
        </p:blipFill>
        <p:spPr>
          <a:xfrm>
            <a:off x="18746305" y="28787170"/>
            <a:ext cx="1313198" cy="747029"/>
          </a:xfrm>
          <a:prstGeom prst="rect">
            <a:avLst/>
          </a:prstGeom>
        </p:spPr>
      </p:pic>
    </p:spTree>
    <p:extLst>
      <p:ext uri="{BB962C8B-B14F-4D97-AF65-F5344CB8AC3E}">
        <p14:creationId xmlns:p14="http://schemas.microsoft.com/office/powerpoint/2010/main" val="32110461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6AF73011A2DAB45BDE0298602A2D081" ma:contentTypeVersion="15" ma:contentTypeDescription="Create a new document." ma:contentTypeScope="" ma:versionID="95d6f7be84cac729823795ee2faef057">
  <xsd:schema xmlns:xsd="http://www.w3.org/2001/XMLSchema" xmlns:xs="http://www.w3.org/2001/XMLSchema" xmlns:p="http://schemas.microsoft.com/office/2006/metadata/properties" xmlns:ns1="http://schemas.microsoft.com/sharepoint/v3" xmlns:ns2="f3a3a796-c958-4844-91fb-5d8351522e3b" xmlns:ns3="4b2ee772-610b-4608-83fe-2d971c0d96a3" xmlns:ns4="4464f5c8-ae05-415f-b9ca-4f85a263cc97" targetNamespace="http://schemas.microsoft.com/office/2006/metadata/properties" ma:root="true" ma:fieldsID="c413ca4ecf76b762014e32cae31c63f4" ns1:_="" ns2:_="" ns3:_="" ns4:_="">
    <xsd:import namespace="http://schemas.microsoft.com/sharepoint/v3"/>
    <xsd:import namespace="f3a3a796-c958-4844-91fb-5d8351522e3b"/>
    <xsd:import namespace="4b2ee772-610b-4608-83fe-2d971c0d96a3"/>
    <xsd:import namespace="4464f5c8-ae05-415f-b9ca-4f85a263cc97"/>
    <xsd:element name="properties">
      <xsd:complexType>
        <xsd:sequence>
          <xsd:element name="documentManagement">
            <xsd:complexType>
              <xsd:all>
                <xsd:element ref="ns1:PublishingStartDate" minOccurs="0"/>
                <xsd:element ref="ns1:PublishingExpirationDate" minOccurs="0"/>
                <xsd:element ref="ns2:SharedWithUsers" minOccurs="0"/>
                <xsd:element ref="ns2:SharedWithDetails" minOccurs="0"/>
                <xsd:element ref="ns3:LastSharedByUser" minOccurs="0"/>
                <xsd:element ref="ns3:LastSharedByTime" minOccurs="0"/>
                <xsd:element ref="ns4:hl2c" minOccurs="0"/>
                <xsd:element ref="ns4:u1pr" minOccurs="0"/>
                <xsd:element ref="ns4:dsrh" minOccurs="0"/>
                <xsd:element ref="ns4:MediaServiceMetadata" minOccurs="0"/>
                <xsd:element ref="ns4:MediaServiceFastMetadata" minOccurs="0"/>
                <xsd:element ref="ns4:MediaServiceDateTaken" minOccurs="0"/>
                <xsd:element ref="ns1:_ip_UnifiedCompliancePolicyProperties" minOccurs="0"/>
                <xsd:element ref="ns1:_ip_UnifiedCompliancePolicyUIAction" minOccurs="0"/>
                <xsd:element ref="ns4:MediaServiceAutoTags"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element name="_ip_UnifiedCompliancePolicyProperties" ma:index="20" nillable="true" ma:displayName="Unified Compliance Policy Properties" ma:description="" ma:hidden="true" ma:internalName="_ip_UnifiedCompliancePolicyProperties">
      <xsd:simpleType>
        <xsd:restriction base="dms:Note"/>
      </xsd:simpleType>
    </xsd:element>
    <xsd:element name="_ip_UnifiedCompliancePolicyUIAction" ma:index="21"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3a3a796-c958-4844-91fb-5d8351522e3b"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b2ee772-610b-4608-83fe-2d971c0d96a3" elementFormDefault="qualified">
    <xsd:import namespace="http://schemas.microsoft.com/office/2006/documentManagement/types"/>
    <xsd:import namespace="http://schemas.microsoft.com/office/infopath/2007/PartnerControls"/>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4464f5c8-ae05-415f-b9ca-4f85a263cc97" elementFormDefault="qualified">
    <xsd:import namespace="http://schemas.microsoft.com/office/2006/documentManagement/types"/>
    <xsd:import namespace="http://schemas.microsoft.com/office/infopath/2007/PartnerControls"/>
    <xsd:element name="hl2c" ma:index="14" nillable="true" ma:displayName="Date and Time" ma:internalName="hl2c">
      <xsd:simpleType>
        <xsd:restriction base="dms:DateTime"/>
      </xsd:simpleType>
    </xsd:element>
    <xsd:element name="u1pr" ma:index="15" nillable="true" ma:displayName="Location" ma:internalName="u1pr">
      <xsd:simpleType>
        <xsd:restriction base="dms:Text"/>
      </xsd:simpleType>
    </xsd:element>
    <xsd:element name="dsrh" ma:index="16" nillable="true" ma:displayName="Tags" ma:internalName="dsrh">
      <xsd:simpleType>
        <xsd:restriction base="dms:Text"/>
      </xsd:simpleType>
    </xsd:element>
    <xsd:element name="MediaServiceMetadata" ma:index="17" nillable="true" ma:displayName="MediaServiceMetadata" ma:description="" ma:hidden="true" ma:internalName="MediaServiceMetadata" ma:readOnly="true">
      <xsd:simpleType>
        <xsd:restriction base="dms:Note"/>
      </xsd:simpleType>
    </xsd:element>
    <xsd:element name="MediaServiceFastMetadata" ma:index="18" nillable="true" ma:displayName="MediaServiceFastMetadata" ma:description="" ma:hidden="true" ma:internalName="MediaServiceFastMetadata" ma:readOnly="true">
      <xsd:simpleType>
        <xsd:restriction base="dms:Note"/>
      </xsd:simpleType>
    </xsd:element>
    <xsd:element name="MediaServiceDateTaken" ma:index="19" nillable="true" ma:displayName="MediaServiceDateTaken" ma:description="" ma:hidden="true" ma:internalName="MediaServiceDateTaken" ma:readOnly="true">
      <xsd:simpleType>
        <xsd:restriction base="dms:Text"/>
      </xsd:simpleType>
    </xsd:element>
    <xsd:element name="MediaServiceAutoTags" ma:index="22" nillable="true" ma:displayName="MediaServiceAutoTags" ma:description="" ma:internalName="MediaServiceAutoTags" ma:readOnly="true">
      <xsd:simpleType>
        <xsd:restriction base="dms:Text"/>
      </xsd:simpleType>
    </xsd:element>
    <xsd:element name="MediaServiceLocation" ma:index="23" nillable="true" ma:displayName="MediaServiceLocation" ma:descrip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dsrh xmlns="4464f5c8-ae05-415f-b9ca-4f85a263cc97" xsi:nil="true"/>
    <_ip_UnifiedCompliancePolicyProperties xmlns="http://schemas.microsoft.com/sharepoint/v3" xsi:nil="true"/>
    <PublishingExpirationDate xmlns="http://schemas.microsoft.com/sharepoint/v3" xsi:nil="true"/>
    <hl2c xmlns="4464f5c8-ae05-415f-b9ca-4f85a263cc97" xsi:nil="true"/>
    <PublishingStartDate xmlns="http://schemas.microsoft.com/sharepoint/v3" xsi:nil="true"/>
    <u1pr xmlns="4464f5c8-ae05-415f-b9ca-4f85a263cc97"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E3F4DB0-59F5-4313-8E43-6F52A7CB99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f3a3a796-c958-4844-91fb-5d8351522e3b"/>
    <ds:schemaRef ds:uri="4b2ee772-610b-4608-83fe-2d971c0d96a3"/>
    <ds:schemaRef ds:uri="4464f5c8-ae05-415f-b9ca-4f85a263cc9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5721F8A-D1E5-43C4-BAD1-F8D8F7A81000}">
  <ds:schemaRefs>
    <ds:schemaRef ds:uri="http://schemas.microsoft.com/office/2006/metadata/properties"/>
    <ds:schemaRef ds:uri="http://purl.org/dc/elements/1.1/"/>
    <ds:schemaRef ds:uri="http://schemas.microsoft.com/office/infopath/2007/PartnerControls"/>
    <ds:schemaRef ds:uri="http://schemas.microsoft.com/office/2006/documentManagement/types"/>
    <ds:schemaRef ds:uri="http://schemas.openxmlformats.org/package/2006/metadata/core-properties"/>
    <ds:schemaRef ds:uri="4464f5c8-ae05-415f-b9ca-4f85a263cc97"/>
    <ds:schemaRef ds:uri="http://purl.org/dc/dcmitype/"/>
    <ds:schemaRef ds:uri="4b2ee772-610b-4608-83fe-2d971c0d96a3"/>
    <ds:schemaRef ds:uri="f3a3a796-c958-4844-91fb-5d8351522e3b"/>
    <ds:schemaRef ds:uri="http://schemas.microsoft.com/sharepoint/v3"/>
    <ds:schemaRef ds:uri="http://www.w3.org/XML/1998/namespace"/>
    <ds:schemaRef ds:uri="http://purl.org/dc/terms/"/>
  </ds:schemaRefs>
</ds:datastoreItem>
</file>

<file path=customXml/itemProps3.xml><?xml version="1.0" encoding="utf-8"?>
<ds:datastoreItem xmlns:ds="http://schemas.openxmlformats.org/officeDocument/2006/customXml" ds:itemID="{F32FF808-2AA1-436E-A604-73A5DA1CB42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241</TotalTime>
  <Words>1093</Words>
  <Application>Microsoft Office PowerPoint</Application>
  <PresentationFormat>Custom</PresentationFormat>
  <Paragraphs>138</Paragraphs>
  <Slides>3</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PowerPoint Presentation</vt:lpstr>
      <vt:lpstr>PowerPoint Presentation</vt:lpstr>
      <vt:lpstr>PowerPoint Presentation</vt:lpstr>
    </vt:vector>
  </TitlesOfParts>
  <Company>SIT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ITP Poster Template</dc:title>
  <dc:creator>Shawn Low Kay Wang</dc:creator>
  <cp:lastModifiedBy>Xain .</cp:lastModifiedBy>
  <cp:revision>30</cp:revision>
  <dcterms:created xsi:type="dcterms:W3CDTF">2017-09-12T02:56:21Z</dcterms:created>
  <dcterms:modified xsi:type="dcterms:W3CDTF">2020-04-03T05:38:52Z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0x01010076AF73011A2DAB45BDE0298602A2D081</vt:lpwstr>
  </property>
</Properties>
</file>

<file path=docProps/thumbnail.jpeg>
</file>